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8" r:id="rId7"/>
    <p:sldId id="259" r:id="rId8"/>
    <p:sldId id="267" r:id="rId9"/>
    <p:sldId id="260" r:id="rId10"/>
    <p:sldId id="263" r:id="rId11"/>
    <p:sldId id="264" r:id="rId12"/>
    <p:sldId id="265" r:id="rId13"/>
    <p:sldId id="266" r:id="rId14"/>
    <p:sldId id="268" r:id="rId15"/>
    <p:sldId id="269" r:id="rId16"/>
    <p:sldId id="281" r:id="rId17"/>
    <p:sldId id="282" r:id="rId18"/>
    <p:sldId id="270" r:id="rId19"/>
    <p:sldId id="280" r:id="rId20"/>
    <p:sldId id="271" r:id="rId21"/>
    <p:sldId id="277" r:id="rId22"/>
    <p:sldId id="278" r:id="rId23"/>
    <p:sldId id="279" r:id="rId24"/>
    <p:sldId id="272" r:id="rId25"/>
    <p:sldId id="284" r:id="rId26"/>
    <p:sldId id="273" r:id="rId27"/>
    <p:sldId id="283" r:id="rId28"/>
    <p:sldId id="275"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05F65-42FB-4F7C-B34A-8F72DE8317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8D0934B-58E4-430C-80D1-4E57A4FC7452}">
      <dgm:prSet/>
      <dgm:spPr/>
      <dgm:t>
        <a:bodyPr/>
        <a:lstStyle/>
        <a:p>
          <a:pPr rtl="0"/>
          <a:r>
            <a:rPr lang="en-US">
              <a:latin typeface="Times New Roman"/>
              <a:cs typeface="Times New Roman"/>
            </a:rPr>
            <a:t>At the CPSE Annual Review, your child may demonstrate achievement of their IEP goals or score within the average range on various assessments.  They no longer require special education services and will not be referred to the CSE for school age services.</a:t>
          </a:r>
          <a:endParaRPr lang="en-US" b="0" i="0" u="none" strike="noStrike" cap="none" baseline="0" noProof="0">
            <a:solidFill>
              <a:srgbClr val="010000"/>
            </a:solidFill>
            <a:latin typeface="Times New Roman"/>
            <a:cs typeface="Times New Roman"/>
          </a:endParaRPr>
        </a:p>
      </dgm:t>
    </dgm:pt>
    <dgm:pt modelId="{72ABFEFB-A5A2-4886-A806-DAFB948D5439}" type="parTrans" cxnId="{D21434E2-0FE3-4649-91E5-56835DBEB2FC}">
      <dgm:prSet/>
      <dgm:spPr/>
      <dgm:t>
        <a:bodyPr/>
        <a:lstStyle/>
        <a:p>
          <a:endParaRPr lang="en-US"/>
        </a:p>
      </dgm:t>
    </dgm:pt>
    <dgm:pt modelId="{645D12A6-7D2B-4073-8E19-3F3FA6F910A0}" type="sibTrans" cxnId="{D21434E2-0FE3-4649-91E5-56835DBEB2FC}">
      <dgm:prSet/>
      <dgm:spPr/>
      <dgm:t>
        <a:bodyPr/>
        <a:lstStyle/>
        <a:p>
          <a:endParaRPr lang="en-US"/>
        </a:p>
      </dgm:t>
    </dgm:pt>
    <dgm:pt modelId="{E6D891FA-0B22-4D66-8DF0-7594D45E5F82}">
      <dgm:prSet/>
      <dgm:spPr/>
      <dgm:t>
        <a:bodyPr/>
        <a:lstStyle/>
        <a:p>
          <a:pPr rtl="0"/>
          <a:r>
            <a:rPr lang="en-US">
              <a:latin typeface="Times New Roman"/>
              <a:cs typeface="Times New Roman"/>
            </a:rPr>
            <a:t>Your child has made progress, grown exponentially, and learned many concepts and behaviors necessary for success in Kindergarten</a:t>
          </a:r>
          <a:r>
            <a:rPr lang="en-US">
              <a:latin typeface="Times New Roman"/>
              <a:cs typeface="Calibri"/>
            </a:rPr>
            <a:t>. </a:t>
          </a:r>
        </a:p>
      </dgm:t>
    </dgm:pt>
    <dgm:pt modelId="{8B1F7DD5-5364-4F9F-B7BF-D630EDC13654}" type="parTrans" cxnId="{7BD70D2A-C902-4585-B9B6-148372D42A69}">
      <dgm:prSet/>
      <dgm:spPr/>
      <dgm:t>
        <a:bodyPr/>
        <a:lstStyle/>
        <a:p>
          <a:endParaRPr lang="en-US"/>
        </a:p>
      </dgm:t>
    </dgm:pt>
    <dgm:pt modelId="{A6CA819A-DD54-4A69-B2B9-27E7143162C1}" type="sibTrans" cxnId="{7BD70D2A-C902-4585-B9B6-148372D42A69}">
      <dgm:prSet/>
      <dgm:spPr/>
      <dgm:t>
        <a:bodyPr/>
        <a:lstStyle/>
        <a:p>
          <a:endParaRPr lang="en-US"/>
        </a:p>
      </dgm:t>
    </dgm:pt>
    <dgm:pt modelId="{FED1C675-6D5B-42E6-8DFF-EE4A35DFD7BE}">
      <dgm:prSet/>
      <dgm:spPr/>
      <dgm:t>
        <a:bodyPr/>
        <a:lstStyle/>
        <a:p>
          <a:r>
            <a:rPr lang="en-US">
              <a:latin typeface="Times New Roman"/>
              <a:cs typeface="Times New Roman"/>
            </a:rPr>
            <a:t>That is a good thing!</a:t>
          </a:r>
        </a:p>
      </dgm:t>
    </dgm:pt>
    <dgm:pt modelId="{31A11401-9E5E-4202-9696-C1745BB6BF39}" type="parTrans" cxnId="{2726D70D-A921-4895-B0DF-BF68CBDD47FE}">
      <dgm:prSet/>
      <dgm:spPr/>
      <dgm:t>
        <a:bodyPr/>
        <a:lstStyle/>
        <a:p>
          <a:endParaRPr lang="en-US"/>
        </a:p>
      </dgm:t>
    </dgm:pt>
    <dgm:pt modelId="{1981F3C2-FAEA-4341-A787-0E5D20514A3D}" type="sibTrans" cxnId="{2726D70D-A921-4895-B0DF-BF68CBDD47FE}">
      <dgm:prSet/>
      <dgm:spPr/>
      <dgm:t>
        <a:bodyPr/>
        <a:lstStyle/>
        <a:p>
          <a:endParaRPr lang="en-US"/>
        </a:p>
      </dgm:t>
    </dgm:pt>
    <dgm:pt modelId="{9EBA9C34-F99C-4612-893D-45E58E215CE7}">
      <dgm:prSet/>
      <dgm:spPr/>
      <dgm:t>
        <a:bodyPr/>
        <a:lstStyle/>
        <a:p>
          <a:r>
            <a:rPr lang="en-US">
              <a:latin typeface="Times New Roman"/>
              <a:cs typeface="Times New Roman"/>
            </a:rPr>
            <a:t>Most children who are declassified under CPSE do very well in Kindergarten.</a:t>
          </a:r>
        </a:p>
      </dgm:t>
    </dgm:pt>
    <dgm:pt modelId="{7EBB251E-35DC-491C-A727-E03D82F95F14}" type="parTrans" cxnId="{A8BC53B1-ECCB-42F9-BEEF-AE9922254303}">
      <dgm:prSet/>
      <dgm:spPr/>
      <dgm:t>
        <a:bodyPr/>
        <a:lstStyle/>
        <a:p>
          <a:endParaRPr lang="en-US"/>
        </a:p>
      </dgm:t>
    </dgm:pt>
    <dgm:pt modelId="{8815010F-D7BC-4C42-846F-F49A13FF47E7}" type="sibTrans" cxnId="{A8BC53B1-ECCB-42F9-BEEF-AE9922254303}">
      <dgm:prSet/>
      <dgm:spPr/>
      <dgm:t>
        <a:bodyPr/>
        <a:lstStyle/>
        <a:p>
          <a:endParaRPr lang="en-US"/>
        </a:p>
      </dgm:t>
    </dgm:pt>
    <dgm:pt modelId="{C2594A3F-235F-442D-845F-6B9399781574}" type="pres">
      <dgm:prSet presAssocID="{21C05F65-42FB-4F7C-B34A-8F72DE831778}" presName="root" presStyleCnt="0">
        <dgm:presLayoutVars>
          <dgm:dir/>
          <dgm:resizeHandles val="exact"/>
        </dgm:presLayoutVars>
      </dgm:prSet>
      <dgm:spPr/>
    </dgm:pt>
    <dgm:pt modelId="{F915E4E5-D07F-4FE0-885B-3A4DB0377BD7}" type="pres">
      <dgm:prSet presAssocID="{38D0934B-58E4-430C-80D1-4E57A4FC7452}" presName="compNode" presStyleCnt="0"/>
      <dgm:spPr/>
    </dgm:pt>
    <dgm:pt modelId="{16D6E636-685D-4188-9512-7C9E9DE58A7F}" type="pres">
      <dgm:prSet presAssocID="{38D0934B-58E4-430C-80D1-4E57A4FC7452}" presName="bgRect" presStyleLbl="bgShp" presStyleIdx="0" presStyleCnt="4" custLinFactNeighborX="-2969" custLinFactNeighborY="-1229"/>
      <dgm:spPr/>
    </dgm:pt>
    <dgm:pt modelId="{DAA95F43-2685-4063-A84A-C0627EFDB928}" type="pres">
      <dgm:prSet presAssocID="{38D0934B-58E4-430C-80D1-4E57A4FC745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10C84AC-7F0F-42C9-8394-F92DD53F9B50}" type="pres">
      <dgm:prSet presAssocID="{38D0934B-58E4-430C-80D1-4E57A4FC7452}" presName="spaceRect" presStyleCnt="0"/>
      <dgm:spPr/>
    </dgm:pt>
    <dgm:pt modelId="{36B9DF37-A8DC-4EE7-997F-014FDDCE3502}" type="pres">
      <dgm:prSet presAssocID="{38D0934B-58E4-430C-80D1-4E57A4FC7452}" presName="parTx" presStyleLbl="revTx" presStyleIdx="0" presStyleCnt="4" custLinFactNeighborX="1480" custLinFactNeighborY="-1157">
        <dgm:presLayoutVars>
          <dgm:chMax val="0"/>
          <dgm:chPref val="0"/>
        </dgm:presLayoutVars>
      </dgm:prSet>
      <dgm:spPr/>
    </dgm:pt>
    <dgm:pt modelId="{A53A52CE-7118-4D52-9A5D-6C6F1E089085}" type="pres">
      <dgm:prSet presAssocID="{645D12A6-7D2B-4073-8E19-3F3FA6F910A0}" presName="sibTrans" presStyleCnt="0"/>
      <dgm:spPr/>
    </dgm:pt>
    <dgm:pt modelId="{3CA27E38-BBFA-4FD2-8234-D54270FA191A}" type="pres">
      <dgm:prSet presAssocID="{E6D891FA-0B22-4D66-8DF0-7594D45E5F82}" presName="compNode" presStyleCnt="0"/>
      <dgm:spPr/>
    </dgm:pt>
    <dgm:pt modelId="{FACD779E-8027-4925-92C0-6AD9C90DCFD7}" type="pres">
      <dgm:prSet presAssocID="{E6D891FA-0B22-4D66-8DF0-7594D45E5F82}" presName="bgRect" presStyleLbl="bgShp" presStyleIdx="1" presStyleCnt="4"/>
      <dgm:spPr/>
    </dgm:pt>
    <dgm:pt modelId="{E5DB431E-693D-4684-9664-AB2C2C1C591E}" type="pres">
      <dgm:prSet presAssocID="{E6D891FA-0B22-4D66-8DF0-7594D45E5F8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luencer"/>
        </a:ext>
      </dgm:extLst>
    </dgm:pt>
    <dgm:pt modelId="{A13CA77A-C9A7-42D5-B7AF-03DA00BBDA5D}" type="pres">
      <dgm:prSet presAssocID="{E6D891FA-0B22-4D66-8DF0-7594D45E5F82}" presName="spaceRect" presStyleCnt="0"/>
      <dgm:spPr/>
    </dgm:pt>
    <dgm:pt modelId="{10E96F22-94E6-492E-8745-CE44513F89F4}" type="pres">
      <dgm:prSet presAssocID="{E6D891FA-0B22-4D66-8DF0-7594D45E5F82}" presName="parTx" presStyleLbl="revTx" presStyleIdx="1" presStyleCnt="4">
        <dgm:presLayoutVars>
          <dgm:chMax val="0"/>
          <dgm:chPref val="0"/>
        </dgm:presLayoutVars>
      </dgm:prSet>
      <dgm:spPr/>
    </dgm:pt>
    <dgm:pt modelId="{6C56C738-BCCC-4B07-A6B6-01BD6117A47F}" type="pres">
      <dgm:prSet presAssocID="{A6CA819A-DD54-4A69-B2B9-27E7143162C1}" presName="sibTrans" presStyleCnt="0"/>
      <dgm:spPr/>
    </dgm:pt>
    <dgm:pt modelId="{1C389784-6034-4B5F-9A3A-BDBABC3AA94F}" type="pres">
      <dgm:prSet presAssocID="{FED1C675-6D5B-42E6-8DFF-EE4A35DFD7BE}" presName="compNode" presStyleCnt="0"/>
      <dgm:spPr/>
    </dgm:pt>
    <dgm:pt modelId="{03ABB775-F5DB-4653-9259-B6CD41BF49AD}" type="pres">
      <dgm:prSet presAssocID="{FED1C675-6D5B-42E6-8DFF-EE4A35DFD7BE}" presName="bgRect" presStyleLbl="bgShp" presStyleIdx="2" presStyleCnt="4" custLinFactNeighborX="2494" custLinFactNeighborY="1869"/>
      <dgm:spPr/>
    </dgm:pt>
    <dgm:pt modelId="{1BFE161F-7D67-423A-8804-BFBBB12F54D2}" type="pres">
      <dgm:prSet presAssocID="{FED1C675-6D5B-42E6-8DFF-EE4A35DFD7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0215F06F-4EE1-4696-9025-7BBB85E90A0A}" type="pres">
      <dgm:prSet presAssocID="{FED1C675-6D5B-42E6-8DFF-EE4A35DFD7BE}" presName="spaceRect" presStyleCnt="0"/>
      <dgm:spPr/>
    </dgm:pt>
    <dgm:pt modelId="{73DFEE98-52E3-4293-B670-0FF94E48CFEB}" type="pres">
      <dgm:prSet presAssocID="{FED1C675-6D5B-42E6-8DFF-EE4A35DFD7BE}" presName="parTx" presStyleLbl="revTx" presStyleIdx="2" presStyleCnt="4">
        <dgm:presLayoutVars>
          <dgm:chMax val="0"/>
          <dgm:chPref val="0"/>
        </dgm:presLayoutVars>
      </dgm:prSet>
      <dgm:spPr/>
    </dgm:pt>
    <dgm:pt modelId="{3D9170D1-1081-45B1-97BB-4CCEB2EB5D42}" type="pres">
      <dgm:prSet presAssocID="{1981F3C2-FAEA-4341-A787-0E5D20514A3D}" presName="sibTrans" presStyleCnt="0"/>
      <dgm:spPr/>
    </dgm:pt>
    <dgm:pt modelId="{4D0C46A7-4245-49AE-AEA0-CBB05068CDEF}" type="pres">
      <dgm:prSet presAssocID="{9EBA9C34-F99C-4612-893D-45E58E215CE7}" presName="compNode" presStyleCnt="0"/>
      <dgm:spPr/>
    </dgm:pt>
    <dgm:pt modelId="{881F3B05-0B83-4CA6-8CF3-B983F6374891}" type="pres">
      <dgm:prSet presAssocID="{9EBA9C34-F99C-4612-893D-45E58E215CE7}" presName="bgRect" presStyleLbl="bgShp" presStyleIdx="3" presStyleCnt="4"/>
      <dgm:spPr/>
    </dgm:pt>
    <dgm:pt modelId="{D7DF2ED8-B03F-4C36-A140-7DB531D05AA3}" type="pres">
      <dgm:prSet presAssocID="{9EBA9C34-F99C-4612-893D-45E58E215C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ild with Balloon"/>
        </a:ext>
      </dgm:extLst>
    </dgm:pt>
    <dgm:pt modelId="{73071B1D-DE6E-41A9-B494-5A908FF13930}" type="pres">
      <dgm:prSet presAssocID="{9EBA9C34-F99C-4612-893D-45E58E215CE7}" presName="spaceRect" presStyleCnt="0"/>
      <dgm:spPr/>
    </dgm:pt>
    <dgm:pt modelId="{74FB0513-6581-43B7-82D5-546E27E9FE05}" type="pres">
      <dgm:prSet presAssocID="{9EBA9C34-F99C-4612-893D-45E58E215CE7}" presName="parTx" presStyleLbl="revTx" presStyleIdx="3" presStyleCnt="4">
        <dgm:presLayoutVars>
          <dgm:chMax val="0"/>
          <dgm:chPref val="0"/>
        </dgm:presLayoutVars>
      </dgm:prSet>
      <dgm:spPr/>
    </dgm:pt>
  </dgm:ptLst>
  <dgm:cxnLst>
    <dgm:cxn modelId="{2726D70D-A921-4895-B0DF-BF68CBDD47FE}" srcId="{21C05F65-42FB-4F7C-B34A-8F72DE831778}" destId="{FED1C675-6D5B-42E6-8DFF-EE4A35DFD7BE}" srcOrd="2" destOrd="0" parTransId="{31A11401-9E5E-4202-9696-C1745BB6BF39}" sibTransId="{1981F3C2-FAEA-4341-A787-0E5D20514A3D}"/>
    <dgm:cxn modelId="{56336F1D-F93C-422A-94D4-EA3942E481E4}" type="presOf" srcId="{FED1C675-6D5B-42E6-8DFF-EE4A35DFD7BE}" destId="{73DFEE98-52E3-4293-B670-0FF94E48CFEB}" srcOrd="0" destOrd="0" presId="urn:microsoft.com/office/officeart/2018/2/layout/IconVerticalSolidList"/>
    <dgm:cxn modelId="{7BD70D2A-C902-4585-B9B6-148372D42A69}" srcId="{21C05F65-42FB-4F7C-B34A-8F72DE831778}" destId="{E6D891FA-0B22-4D66-8DF0-7594D45E5F82}" srcOrd="1" destOrd="0" parTransId="{8B1F7DD5-5364-4F9F-B7BF-D630EDC13654}" sibTransId="{A6CA819A-DD54-4A69-B2B9-27E7143162C1}"/>
    <dgm:cxn modelId="{588FDC2B-466E-4C67-AD98-79D76FF47B34}" type="presOf" srcId="{21C05F65-42FB-4F7C-B34A-8F72DE831778}" destId="{C2594A3F-235F-442D-845F-6B9399781574}" srcOrd="0" destOrd="0" presId="urn:microsoft.com/office/officeart/2018/2/layout/IconVerticalSolidList"/>
    <dgm:cxn modelId="{A9579268-D474-42CB-9D90-6C44D42BAE0B}" type="presOf" srcId="{E6D891FA-0B22-4D66-8DF0-7594D45E5F82}" destId="{10E96F22-94E6-492E-8745-CE44513F89F4}" srcOrd="0" destOrd="0" presId="urn:microsoft.com/office/officeart/2018/2/layout/IconVerticalSolidList"/>
    <dgm:cxn modelId="{ABADA178-8E1C-454B-A958-B3D6E6998258}" type="presOf" srcId="{9EBA9C34-F99C-4612-893D-45E58E215CE7}" destId="{74FB0513-6581-43B7-82D5-546E27E9FE05}" srcOrd="0" destOrd="0" presId="urn:microsoft.com/office/officeart/2018/2/layout/IconVerticalSolidList"/>
    <dgm:cxn modelId="{FCEB9688-2E28-43F6-96A8-D17CA70C558A}" type="presOf" srcId="{38D0934B-58E4-430C-80D1-4E57A4FC7452}" destId="{36B9DF37-A8DC-4EE7-997F-014FDDCE3502}" srcOrd="0" destOrd="0" presId="urn:microsoft.com/office/officeart/2018/2/layout/IconVerticalSolidList"/>
    <dgm:cxn modelId="{A8BC53B1-ECCB-42F9-BEEF-AE9922254303}" srcId="{21C05F65-42FB-4F7C-B34A-8F72DE831778}" destId="{9EBA9C34-F99C-4612-893D-45E58E215CE7}" srcOrd="3" destOrd="0" parTransId="{7EBB251E-35DC-491C-A727-E03D82F95F14}" sibTransId="{8815010F-D7BC-4C42-846F-F49A13FF47E7}"/>
    <dgm:cxn modelId="{D21434E2-0FE3-4649-91E5-56835DBEB2FC}" srcId="{21C05F65-42FB-4F7C-B34A-8F72DE831778}" destId="{38D0934B-58E4-430C-80D1-4E57A4FC7452}" srcOrd="0" destOrd="0" parTransId="{72ABFEFB-A5A2-4886-A806-DAFB948D5439}" sibTransId="{645D12A6-7D2B-4073-8E19-3F3FA6F910A0}"/>
    <dgm:cxn modelId="{571C0E48-5D2F-4310-BDA6-3B2A8C2CC032}" type="presParOf" srcId="{C2594A3F-235F-442D-845F-6B9399781574}" destId="{F915E4E5-D07F-4FE0-885B-3A4DB0377BD7}" srcOrd="0" destOrd="0" presId="urn:microsoft.com/office/officeart/2018/2/layout/IconVerticalSolidList"/>
    <dgm:cxn modelId="{9738BC6F-AF43-40C8-958F-21D24FD340CF}" type="presParOf" srcId="{F915E4E5-D07F-4FE0-885B-3A4DB0377BD7}" destId="{16D6E636-685D-4188-9512-7C9E9DE58A7F}" srcOrd="0" destOrd="0" presId="urn:microsoft.com/office/officeart/2018/2/layout/IconVerticalSolidList"/>
    <dgm:cxn modelId="{B3F829E9-4BD9-4449-AC5E-56AF558E7FB9}" type="presParOf" srcId="{F915E4E5-D07F-4FE0-885B-3A4DB0377BD7}" destId="{DAA95F43-2685-4063-A84A-C0627EFDB928}" srcOrd="1" destOrd="0" presId="urn:microsoft.com/office/officeart/2018/2/layout/IconVerticalSolidList"/>
    <dgm:cxn modelId="{6F36EC6C-F726-48CE-8620-2DC45B5800FD}" type="presParOf" srcId="{F915E4E5-D07F-4FE0-885B-3A4DB0377BD7}" destId="{410C84AC-7F0F-42C9-8394-F92DD53F9B50}" srcOrd="2" destOrd="0" presId="urn:microsoft.com/office/officeart/2018/2/layout/IconVerticalSolidList"/>
    <dgm:cxn modelId="{E1B0BC55-189D-446A-94D5-E63B12DEF227}" type="presParOf" srcId="{F915E4E5-D07F-4FE0-885B-3A4DB0377BD7}" destId="{36B9DF37-A8DC-4EE7-997F-014FDDCE3502}" srcOrd="3" destOrd="0" presId="urn:microsoft.com/office/officeart/2018/2/layout/IconVerticalSolidList"/>
    <dgm:cxn modelId="{A71FE984-857A-4304-84C9-6AD0AF987DC9}" type="presParOf" srcId="{C2594A3F-235F-442D-845F-6B9399781574}" destId="{A53A52CE-7118-4D52-9A5D-6C6F1E089085}" srcOrd="1" destOrd="0" presId="urn:microsoft.com/office/officeart/2018/2/layout/IconVerticalSolidList"/>
    <dgm:cxn modelId="{464EC488-93E2-4710-A64F-99876675EDE9}" type="presParOf" srcId="{C2594A3F-235F-442D-845F-6B9399781574}" destId="{3CA27E38-BBFA-4FD2-8234-D54270FA191A}" srcOrd="2" destOrd="0" presId="urn:microsoft.com/office/officeart/2018/2/layout/IconVerticalSolidList"/>
    <dgm:cxn modelId="{00A984D5-C724-4988-8A99-7D5F866F4FDA}" type="presParOf" srcId="{3CA27E38-BBFA-4FD2-8234-D54270FA191A}" destId="{FACD779E-8027-4925-92C0-6AD9C90DCFD7}" srcOrd="0" destOrd="0" presId="urn:microsoft.com/office/officeart/2018/2/layout/IconVerticalSolidList"/>
    <dgm:cxn modelId="{CDDF3AFE-3B22-44E5-A17B-F4B4283AE2FE}" type="presParOf" srcId="{3CA27E38-BBFA-4FD2-8234-D54270FA191A}" destId="{E5DB431E-693D-4684-9664-AB2C2C1C591E}" srcOrd="1" destOrd="0" presId="urn:microsoft.com/office/officeart/2018/2/layout/IconVerticalSolidList"/>
    <dgm:cxn modelId="{393D7F7A-EE51-4903-9138-F7AEFA1F9F15}" type="presParOf" srcId="{3CA27E38-BBFA-4FD2-8234-D54270FA191A}" destId="{A13CA77A-C9A7-42D5-B7AF-03DA00BBDA5D}" srcOrd="2" destOrd="0" presId="urn:microsoft.com/office/officeart/2018/2/layout/IconVerticalSolidList"/>
    <dgm:cxn modelId="{5C6040EF-3B15-418D-BE38-72B4D858E720}" type="presParOf" srcId="{3CA27E38-BBFA-4FD2-8234-D54270FA191A}" destId="{10E96F22-94E6-492E-8745-CE44513F89F4}" srcOrd="3" destOrd="0" presId="urn:microsoft.com/office/officeart/2018/2/layout/IconVerticalSolidList"/>
    <dgm:cxn modelId="{95AD3B39-14AF-4769-8E29-53F7DF1196BE}" type="presParOf" srcId="{C2594A3F-235F-442D-845F-6B9399781574}" destId="{6C56C738-BCCC-4B07-A6B6-01BD6117A47F}" srcOrd="3" destOrd="0" presId="urn:microsoft.com/office/officeart/2018/2/layout/IconVerticalSolidList"/>
    <dgm:cxn modelId="{5FF94761-A4BB-4221-AC03-7C0B7D9CB3FA}" type="presParOf" srcId="{C2594A3F-235F-442D-845F-6B9399781574}" destId="{1C389784-6034-4B5F-9A3A-BDBABC3AA94F}" srcOrd="4" destOrd="0" presId="urn:microsoft.com/office/officeart/2018/2/layout/IconVerticalSolidList"/>
    <dgm:cxn modelId="{F25741AB-1810-4552-A92E-0FFBFD3C5D7E}" type="presParOf" srcId="{1C389784-6034-4B5F-9A3A-BDBABC3AA94F}" destId="{03ABB775-F5DB-4653-9259-B6CD41BF49AD}" srcOrd="0" destOrd="0" presId="urn:microsoft.com/office/officeart/2018/2/layout/IconVerticalSolidList"/>
    <dgm:cxn modelId="{C92B7DDA-7878-467A-9608-E828CC70F878}" type="presParOf" srcId="{1C389784-6034-4B5F-9A3A-BDBABC3AA94F}" destId="{1BFE161F-7D67-423A-8804-BFBBB12F54D2}" srcOrd="1" destOrd="0" presId="urn:microsoft.com/office/officeart/2018/2/layout/IconVerticalSolidList"/>
    <dgm:cxn modelId="{A07D8560-2ED2-4465-931E-79F94F6AE448}" type="presParOf" srcId="{1C389784-6034-4B5F-9A3A-BDBABC3AA94F}" destId="{0215F06F-4EE1-4696-9025-7BBB85E90A0A}" srcOrd="2" destOrd="0" presId="urn:microsoft.com/office/officeart/2018/2/layout/IconVerticalSolidList"/>
    <dgm:cxn modelId="{6E54CBF0-E753-42A1-922E-DDDFBF737E42}" type="presParOf" srcId="{1C389784-6034-4B5F-9A3A-BDBABC3AA94F}" destId="{73DFEE98-52E3-4293-B670-0FF94E48CFEB}" srcOrd="3" destOrd="0" presId="urn:microsoft.com/office/officeart/2018/2/layout/IconVerticalSolidList"/>
    <dgm:cxn modelId="{3E3DA831-2C46-4F5B-AF81-147DD8D141A4}" type="presParOf" srcId="{C2594A3F-235F-442D-845F-6B9399781574}" destId="{3D9170D1-1081-45B1-97BB-4CCEB2EB5D42}" srcOrd="5" destOrd="0" presId="urn:microsoft.com/office/officeart/2018/2/layout/IconVerticalSolidList"/>
    <dgm:cxn modelId="{53ABDBFF-74FA-44FD-A6D3-A3357D113DE1}" type="presParOf" srcId="{C2594A3F-235F-442D-845F-6B9399781574}" destId="{4D0C46A7-4245-49AE-AEA0-CBB05068CDEF}" srcOrd="6" destOrd="0" presId="urn:microsoft.com/office/officeart/2018/2/layout/IconVerticalSolidList"/>
    <dgm:cxn modelId="{57420D34-9A25-4CBD-A647-485BAC155370}" type="presParOf" srcId="{4D0C46A7-4245-49AE-AEA0-CBB05068CDEF}" destId="{881F3B05-0B83-4CA6-8CF3-B983F6374891}" srcOrd="0" destOrd="0" presId="urn:microsoft.com/office/officeart/2018/2/layout/IconVerticalSolidList"/>
    <dgm:cxn modelId="{2F4E3F29-A593-4159-91EC-1F282783CFE7}" type="presParOf" srcId="{4D0C46A7-4245-49AE-AEA0-CBB05068CDEF}" destId="{D7DF2ED8-B03F-4C36-A140-7DB531D05AA3}" srcOrd="1" destOrd="0" presId="urn:microsoft.com/office/officeart/2018/2/layout/IconVerticalSolidList"/>
    <dgm:cxn modelId="{7ED41AB8-5FC7-4B34-8CF9-9974BF7B506B}" type="presParOf" srcId="{4D0C46A7-4245-49AE-AEA0-CBB05068CDEF}" destId="{73071B1D-DE6E-41A9-B494-5A908FF13930}" srcOrd="2" destOrd="0" presId="urn:microsoft.com/office/officeart/2018/2/layout/IconVerticalSolidList"/>
    <dgm:cxn modelId="{809B1BBB-D33E-42A2-ACC8-BD44E1003242}" type="presParOf" srcId="{4D0C46A7-4245-49AE-AEA0-CBB05068CDEF}" destId="{74FB0513-6581-43B7-82D5-546E27E9FE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23B81-9936-4DF0-8D09-B9345E4EAAB5}"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E09A26A4-0786-4945-968D-D2606E7D9B53}">
      <dgm:prSet/>
      <dgm:spPr/>
      <dgm:t>
        <a:bodyPr/>
        <a:lstStyle/>
        <a:p>
          <a:r>
            <a:rPr lang="en-US"/>
            <a:t>The district also provides specialized instruction for:</a:t>
          </a:r>
        </a:p>
      </dgm:t>
    </dgm:pt>
    <dgm:pt modelId="{F79BC9E2-0A0F-455E-84AA-6521F4C48026}" type="parTrans" cxnId="{D747A65A-C9CB-46EA-BC2A-CF3EE3D3C189}">
      <dgm:prSet/>
      <dgm:spPr/>
      <dgm:t>
        <a:bodyPr/>
        <a:lstStyle/>
        <a:p>
          <a:endParaRPr lang="en-US"/>
        </a:p>
      </dgm:t>
    </dgm:pt>
    <dgm:pt modelId="{B5815737-449C-4271-9CD0-6C59EE3190B9}" type="sibTrans" cxnId="{D747A65A-C9CB-46EA-BC2A-CF3EE3D3C189}">
      <dgm:prSet/>
      <dgm:spPr/>
      <dgm:t>
        <a:bodyPr/>
        <a:lstStyle/>
        <a:p>
          <a:endParaRPr lang="en-US"/>
        </a:p>
      </dgm:t>
    </dgm:pt>
    <dgm:pt modelId="{3F40EB91-152A-405C-BC42-58C56D79C58F}">
      <dgm:prSet/>
      <dgm:spPr/>
      <dgm:t>
        <a:bodyPr/>
        <a:lstStyle/>
        <a:p>
          <a:r>
            <a:rPr lang="en-US"/>
            <a:t>students who are blind/visually impaired; </a:t>
          </a:r>
        </a:p>
      </dgm:t>
    </dgm:pt>
    <dgm:pt modelId="{BCB2AB0D-F898-4067-BF28-FC295F06A811}" type="parTrans" cxnId="{56ECF2CA-DED8-4DC6-8042-87C1506F6FE9}">
      <dgm:prSet/>
      <dgm:spPr/>
      <dgm:t>
        <a:bodyPr/>
        <a:lstStyle/>
        <a:p>
          <a:endParaRPr lang="en-US"/>
        </a:p>
      </dgm:t>
    </dgm:pt>
    <dgm:pt modelId="{6B353B0C-52BF-4F4B-B849-7B2DBF770040}" type="sibTrans" cxnId="{56ECF2CA-DED8-4DC6-8042-87C1506F6FE9}">
      <dgm:prSet/>
      <dgm:spPr/>
      <dgm:t>
        <a:bodyPr/>
        <a:lstStyle/>
        <a:p>
          <a:endParaRPr lang="en-US"/>
        </a:p>
      </dgm:t>
    </dgm:pt>
    <dgm:pt modelId="{48245222-4A73-4232-B1C6-82267D65BB06}">
      <dgm:prSet/>
      <dgm:spPr/>
      <dgm:t>
        <a:bodyPr/>
        <a:lstStyle/>
        <a:p>
          <a:r>
            <a:rPr lang="en-US"/>
            <a:t>students who are deaf/hearing impaired; </a:t>
          </a:r>
        </a:p>
      </dgm:t>
    </dgm:pt>
    <dgm:pt modelId="{605DDFBD-A74A-4EF6-A004-D87341CFAEFD}" type="parTrans" cxnId="{750CB18A-635B-405B-8DBE-A374FAF220DF}">
      <dgm:prSet/>
      <dgm:spPr/>
      <dgm:t>
        <a:bodyPr/>
        <a:lstStyle/>
        <a:p>
          <a:endParaRPr lang="en-US"/>
        </a:p>
      </dgm:t>
    </dgm:pt>
    <dgm:pt modelId="{AA5A2B7D-C496-4A89-8EE9-242FAB87AFB3}" type="sibTrans" cxnId="{750CB18A-635B-405B-8DBE-A374FAF220DF}">
      <dgm:prSet/>
      <dgm:spPr/>
      <dgm:t>
        <a:bodyPr/>
        <a:lstStyle/>
        <a:p>
          <a:endParaRPr lang="en-US"/>
        </a:p>
      </dgm:t>
    </dgm:pt>
    <dgm:pt modelId="{3C168A59-9F30-4D30-A4A2-88EB92D29F1A}">
      <dgm:prSet/>
      <dgm:spPr/>
      <dgm:t>
        <a:bodyPr/>
        <a:lstStyle/>
        <a:p>
          <a:r>
            <a:rPr lang="en-US"/>
            <a:t>any other services recommended by the CSE based on the individual needs of the student.</a:t>
          </a:r>
        </a:p>
      </dgm:t>
    </dgm:pt>
    <dgm:pt modelId="{69D139CA-335B-42C0-B269-5E48133C5923}" type="parTrans" cxnId="{20857596-AEC5-4AAF-9CCC-23D62FD32BDF}">
      <dgm:prSet/>
      <dgm:spPr/>
      <dgm:t>
        <a:bodyPr/>
        <a:lstStyle/>
        <a:p>
          <a:endParaRPr lang="en-US"/>
        </a:p>
      </dgm:t>
    </dgm:pt>
    <dgm:pt modelId="{D2D578FC-6581-4954-9396-89A81DA4D027}" type="sibTrans" cxnId="{20857596-AEC5-4AAF-9CCC-23D62FD32BDF}">
      <dgm:prSet/>
      <dgm:spPr/>
      <dgm:t>
        <a:bodyPr/>
        <a:lstStyle/>
        <a:p>
          <a:endParaRPr lang="en-US"/>
        </a:p>
      </dgm:t>
    </dgm:pt>
    <dgm:pt modelId="{8A085AA3-6259-45D4-9A70-DABDC59AE48C}" type="pres">
      <dgm:prSet presAssocID="{8EF23B81-9936-4DF0-8D09-B9345E4EAAB5}" presName="Name0" presStyleCnt="0">
        <dgm:presLayoutVars>
          <dgm:dir/>
          <dgm:animLvl val="lvl"/>
          <dgm:resizeHandles val="exact"/>
        </dgm:presLayoutVars>
      </dgm:prSet>
      <dgm:spPr/>
    </dgm:pt>
    <dgm:pt modelId="{55F9339F-4A18-440A-A65F-EF2675F0C233}" type="pres">
      <dgm:prSet presAssocID="{E09A26A4-0786-4945-968D-D2606E7D9B53}" presName="linNode" presStyleCnt="0"/>
      <dgm:spPr/>
    </dgm:pt>
    <dgm:pt modelId="{B4FA3067-49BC-437D-ABBF-98075BCACD47}" type="pres">
      <dgm:prSet presAssocID="{E09A26A4-0786-4945-968D-D2606E7D9B53}" presName="parentText" presStyleLbl="node1" presStyleIdx="0" presStyleCnt="4">
        <dgm:presLayoutVars>
          <dgm:chMax val="1"/>
          <dgm:bulletEnabled val="1"/>
        </dgm:presLayoutVars>
      </dgm:prSet>
      <dgm:spPr/>
    </dgm:pt>
    <dgm:pt modelId="{08E939FA-6DA4-4D45-B88B-D5E4B46C6986}" type="pres">
      <dgm:prSet presAssocID="{B5815737-449C-4271-9CD0-6C59EE3190B9}" presName="sp" presStyleCnt="0"/>
      <dgm:spPr/>
    </dgm:pt>
    <dgm:pt modelId="{B26D1191-AEFB-441C-AE9E-02FDB04C89B0}" type="pres">
      <dgm:prSet presAssocID="{3F40EB91-152A-405C-BC42-58C56D79C58F}" presName="linNode" presStyleCnt="0"/>
      <dgm:spPr/>
    </dgm:pt>
    <dgm:pt modelId="{5B8F103E-A249-47FE-A1B3-219F3CBF7BC5}" type="pres">
      <dgm:prSet presAssocID="{3F40EB91-152A-405C-BC42-58C56D79C58F}" presName="parentText" presStyleLbl="node1" presStyleIdx="1" presStyleCnt="4">
        <dgm:presLayoutVars>
          <dgm:chMax val="1"/>
          <dgm:bulletEnabled val="1"/>
        </dgm:presLayoutVars>
      </dgm:prSet>
      <dgm:spPr/>
    </dgm:pt>
    <dgm:pt modelId="{46C97BF6-5CB0-40C8-BF8C-8FF22E9AE070}" type="pres">
      <dgm:prSet presAssocID="{6B353B0C-52BF-4F4B-B849-7B2DBF770040}" presName="sp" presStyleCnt="0"/>
      <dgm:spPr/>
    </dgm:pt>
    <dgm:pt modelId="{1F02E02B-27F7-4CD1-9396-C368AD0E8B51}" type="pres">
      <dgm:prSet presAssocID="{48245222-4A73-4232-B1C6-82267D65BB06}" presName="linNode" presStyleCnt="0"/>
      <dgm:spPr/>
    </dgm:pt>
    <dgm:pt modelId="{4C3351A9-CF83-4546-B725-03BCEE2650B4}" type="pres">
      <dgm:prSet presAssocID="{48245222-4A73-4232-B1C6-82267D65BB06}" presName="parentText" presStyleLbl="node1" presStyleIdx="2" presStyleCnt="4">
        <dgm:presLayoutVars>
          <dgm:chMax val="1"/>
          <dgm:bulletEnabled val="1"/>
        </dgm:presLayoutVars>
      </dgm:prSet>
      <dgm:spPr/>
    </dgm:pt>
    <dgm:pt modelId="{15635BC9-C9AC-4745-A920-CDA1E7FBD988}" type="pres">
      <dgm:prSet presAssocID="{AA5A2B7D-C496-4A89-8EE9-242FAB87AFB3}" presName="sp" presStyleCnt="0"/>
      <dgm:spPr/>
    </dgm:pt>
    <dgm:pt modelId="{72826585-33A1-4E18-90ED-70EDD8D0B96C}" type="pres">
      <dgm:prSet presAssocID="{3C168A59-9F30-4D30-A4A2-88EB92D29F1A}" presName="linNode" presStyleCnt="0"/>
      <dgm:spPr/>
    </dgm:pt>
    <dgm:pt modelId="{BF6EFD61-C6D3-4567-A263-B9DB71118758}" type="pres">
      <dgm:prSet presAssocID="{3C168A59-9F30-4D30-A4A2-88EB92D29F1A}" presName="parentText" presStyleLbl="node1" presStyleIdx="3" presStyleCnt="4">
        <dgm:presLayoutVars>
          <dgm:chMax val="1"/>
          <dgm:bulletEnabled val="1"/>
        </dgm:presLayoutVars>
      </dgm:prSet>
      <dgm:spPr/>
    </dgm:pt>
  </dgm:ptLst>
  <dgm:cxnLst>
    <dgm:cxn modelId="{6E80A830-D79B-43DE-A78D-3CEB8E076F81}" type="presOf" srcId="{3C168A59-9F30-4D30-A4A2-88EB92D29F1A}" destId="{BF6EFD61-C6D3-4567-A263-B9DB71118758}" srcOrd="0" destOrd="0" presId="urn:microsoft.com/office/officeart/2005/8/layout/vList5"/>
    <dgm:cxn modelId="{D747A65A-C9CB-46EA-BC2A-CF3EE3D3C189}" srcId="{8EF23B81-9936-4DF0-8D09-B9345E4EAAB5}" destId="{E09A26A4-0786-4945-968D-D2606E7D9B53}" srcOrd="0" destOrd="0" parTransId="{F79BC9E2-0A0F-455E-84AA-6521F4C48026}" sibTransId="{B5815737-449C-4271-9CD0-6C59EE3190B9}"/>
    <dgm:cxn modelId="{750CB18A-635B-405B-8DBE-A374FAF220DF}" srcId="{8EF23B81-9936-4DF0-8D09-B9345E4EAAB5}" destId="{48245222-4A73-4232-B1C6-82267D65BB06}" srcOrd="2" destOrd="0" parTransId="{605DDFBD-A74A-4EF6-A004-D87341CFAEFD}" sibTransId="{AA5A2B7D-C496-4A89-8EE9-242FAB87AFB3}"/>
    <dgm:cxn modelId="{95DF318E-0947-4A0B-8498-5C2AA6F57F7F}" type="presOf" srcId="{48245222-4A73-4232-B1C6-82267D65BB06}" destId="{4C3351A9-CF83-4546-B725-03BCEE2650B4}" srcOrd="0" destOrd="0" presId="urn:microsoft.com/office/officeart/2005/8/layout/vList5"/>
    <dgm:cxn modelId="{20857596-AEC5-4AAF-9CCC-23D62FD32BDF}" srcId="{8EF23B81-9936-4DF0-8D09-B9345E4EAAB5}" destId="{3C168A59-9F30-4D30-A4A2-88EB92D29F1A}" srcOrd="3" destOrd="0" parTransId="{69D139CA-335B-42C0-B269-5E48133C5923}" sibTransId="{D2D578FC-6581-4954-9396-89A81DA4D027}"/>
    <dgm:cxn modelId="{88CF92A0-9CC3-43A7-B703-1183294C335C}" type="presOf" srcId="{8EF23B81-9936-4DF0-8D09-B9345E4EAAB5}" destId="{8A085AA3-6259-45D4-9A70-DABDC59AE48C}" srcOrd="0" destOrd="0" presId="urn:microsoft.com/office/officeart/2005/8/layout/vList5"/>
    <dgm:cxn modelId="{15EE19AD-B573-4FEA-8588-E7B0D8BD0234}" type="presOf" srcId="{E09A26A4-0786-4945-968D-D2606E7D9B53}" destId="{B4FA3067-49BC-437D-ABBF-98075BCACD47}" srcOrd="0" destOrd="0" presId="urn:microsoft.com/office/officeart/2005/8/layout/vList5"/>
    <dgm:cxn modelId="{56ECF2CA-DED8-4DC6-8042-87C1506F6FE9}" srcId="{8EF23B81-9936-4DF0-8D09-B9345E4EAAB5}" destId="{3F40EB91-152A-405C-BC42-58C56D79C58F}" srcOrd="1" destOrd="0" parTransId="{BCB2AB0D-F898-4067-BF28-FC295F06A811}" sibTransId="{6B353B0C-52BF-4F4B-B849-7B2DBF770040}"/>
    <dgm:cxn modelId="{3CF2D0F8-CD3B-40E4-A76E-C205951348F3}" type="presOf" srcId="{3F40EB91-152A-405C-BC42-58C56D79C58F}" destId="{5B8F103E-A249-47FE-A1B3-219F3CBF7BC5}" srcOrd="0" destOrd="0" presId="urn:microsoft.com/office/officeart/2005/8/layout/vList5"/>
    <dgm:cxn modelId="{33AD8383-AD06-4F3A-80D2-94D2AEE70745}" type="presParOf" srcId="{8A085AA3-6259-45D4-9A70-DABDC59AE48C}" destId="{55F9339F-4A18-440A-A65F-EF2675F0C233}" srcOrd="0" destOrd="0" presId="urn:microsoft.com/office/officeart/2005/8/layout/vList5"/>
    <dgm:cxn modelId="{C6FAE937-45DC-4254-904F-3705AAA1A932}" type="presParOf" srcId="{55F9339F-4A18-440A-A65F-EF2675F0C233}" destId="{B4FA3067-49BC-437D-ABBF-98075BCACD47}" srcOrd="0" destOrd="0" presId="urn:microsoft.com/office/officeart/2005/8/layout/vList5"/>
    <dgm:cxn modelId="{60502BCC-86DD-437F-A3E1-6A859608AF78}" type="presParOf" srcId="{8A085AA3-6259-45D4-9A70-DABDC59AE48C}" destId="{08E939FA-6DA4-4D45-B88B-D5E4B46C6986}" srcOrd="1" destOrd="0" presId="urn:microsoft.com/office/officeart/2005/8/layout/vList5"/>
    <dgm:cxn modelId="{FB346FC6-48F3-4963-9842-D39DFBCA3F9B}" type="presParOf" srcId="{8A085AA3-6259-45D4-9A70-DABDC59AE48C}" destId="{B26D1191-AEFB-441C-AE9E-02FDB04C89B0}" srcOrd="2" destOrd="0" presId="urn:microsoft.com/office/officeart/2005/8/layout/vList5"/>
    <dgm:cxn modelId="{E4F9EBD2-DD25-4C74-B797-14076CA5AFAF}" type="presParOf" srcId="{B26D1191-AEFB-441C-AE9E-02FDB04C89B0}" destId="{5B8F103E-A249-47FE-A1B3-219F3CBF7BC5}" srcOrd="0" destOrd="0" presId="urn:microsoft.com/office/officeart/2005/8/layout/vList5"/>
    <dgm:cxn modelId="{F256D0B8-4697-40B7-856D-10120F3C37A3}" type="presParOf" srcId="{8A085AA3-6259-45D4-9A70-DABDC59AE48C}" destId="{46C97BF6-5CB0-40C8-BF8C-8FF22E9AE070}" srcOrd="3" destOrd="0" presId="urn:microsoft.com/office/officeart/2005/8/layout/vList5"/>
    <dgm:cxn modelId="{2C3DD414-F784-40B4-9571-E5A693D80031}" type="presParOf" srcId="{8A085AA3-6259-45D4-9A70-DABDC59AE48C}" destId="{1F02E02B-27F7-4CD1-9396-C368AD0E8B51}" srcOrd="4" destOrd="0" presId="urn:microsoft.com/office/officeart/2005/8/layout/vList5"/>
    <dgm:cxn modelId="{6E6A9F38-B7BB-4AEA-AB46-81C71A2D55E8}" type="presParOf" srcId="{1F02E02B-27F7-4CD1-9396-C368AD0E8B51}" destId="{4C3351A9-CF83-4546-B725-03BCEE2650B4}" srcOrd="0" destOrd="0" presId="urn:microsoft.com/office/officeart/2005/8/layout/vList5"/>
    <dgm:cxn modelId="{83DDDD29-C96A-47A1-97C2-518482CA675D}" type="presParOf" srcId="{8A085AA3-6259-45D4-9A70-DABDC59AE48C}" destId="{15635BC9-C9AC-4745-A920-CDA1E7FBD988}" srcOrd="5" destOrd="0" presId="urn:microsoft.com/office/officeart/2005/8/layout/vList5"/>
    <dgm:cxn modelId="{7DC4CF1B-9805-40A6-98BE-9BAF28C6349E}" type="presParOf" srcId="{8A085AA3-6259-45D4-9A70-DABDC59AE48C}" destId="{72826585-33A1-4E18-90ED-70EDD8D0B96C}" srcOrd="6" destOrd="0" presId="urn:microsoft.com/office/officeart/2005/8/layout/vList5"/>
    <dgm:cxn modelId="{DABBC827-9592-4809-B613-99530C02C5DD}" type="presParOf" srcId="{72826585-33A1-4E18-90ED-70EDD8D0B96C}" destId="{BF6EFD61-C6D3-4567-A263-B9DB7111875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E636-685D-4188-9512-7C9E9DE58A7F}">
      <dsp:nvSpPr>
        <dsp:cNvPr id="0" name=""/>
        <dsp:cNvSpPr/>
      </dsp:nvSpPr>
      <dsp:spPr>
        <a:xfrm>
          <a:off x="0" y="0"/>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A95F43-2685-4063-A84A-C0627EFDB928}">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B9DF37-A8DC-4EE7-997F-014FDDCE3502}">
      <dsp:nvSpPr>
        <dsp:cNvPr id="0" name=""/>
        <dsp:cNvSpPr/>
      </dsp:nvSpPr>
      <dsp:spPr>
        <a:xfrm>
          <a:off x="1057183" y="0"/>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rtl="0">
            <a:lnSpc>
              <a:spcPct val="90000"/>
            </a:lnSpc>
            <a:spcBef>
              <a:spcPct val="0"/>
            </a:spcBef>
            <a:spcAft>
              <a:spcPct val="35000"/>
            </a:spcAft>
            <a:buNone/>
          </a:pPr>
          <a:r>
            <a:rPr lang="en-US" sz="1900" kern="1200">
              <a:latin typeface="Times New Roman"/>
              <a:cs typeface="Times New Roman"/>
            </a:rPr>
            <a:t>At the CPSE Annual Review, your child may demonstrate achievement of their IEP goals or score within the average range on various assessments.  They no longer require special education services and will not be referred to the CSE for school age services.</a:t>
          </a:r>
          <a:endParaRPr lang="en-US" sz="1900" b="0" i="0" u="none" strike="noStrike" kern="1200" cap="none" baseline="0" noProof="0">
            <a:solidFill>
              <a:srgbClr val="010000"/>
            </a:solidFill>
            <a:latin typeface="Times New Roman"/>
            <a:cs typeface="Times New Roman"/>
          </a:endParaRPr>
        </a:p>
      </dsp:txBody>
      <dsp:txXfrm>
        <a:off x="1057183" y="0"/>
        <a:ext cx="9458416" cy="915310"/>
      </dsp:txXfrm>
    </dsp:sp>
    <dsp:sp modelId="{FACD779E-8027-4925-92C0-6AD9C90DCFD7}">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B431E-693D-4684-9664-AB2C2C1C591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96F22-94E6-492E-8745-CE44513F89F4}">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rtl="0">
            <a:lnSpc>
              <a:spcPct val="90000"/>
            </a:lnSpc>
            <a:spcBef>
              <a:spcPct val="0"/>
            </a:spcBef>
            <a:spcAft>
              <a:spcPct val="35000"/>
            </a:spcAft>
            <a:buNone/>
          </a:pPr>
          <a:r>
            <a:rPr lang="en-US" sz="1900" kern="1200">
              <a:latin typeface="Times New Roman"/>
              <a:cs typeface="Times New Roman"/>
            </a:rPr>
            <a:t>Your child has made progress, grown exponentially, and learned many concepts and behaviors necessary for success in Kindergarten</a:t>
          </a:r>
          <a:r>
            <a:rPr lang="en-US" sz="1900" kern="1200">
              <a:latin typeface="Times New Roman"/>
              <a:cs typeface="Calibri"/>
            </a:rPr>
            <a:t>. </a:t>
          </a:r>
        </a:p>
      </dsp:txBody>
      <dsp:txXfrm>
        <a:off x="1057183" y="1145944"/>
        <a:ext cx="9458416" cy="915310"/>
      </dsp:txXfrm>
    </dsp:sp>
    <dsp:sp modelId="{03ABB775-F5DB-4653-9259-B6CD41BF49AD}">
      <dsp:nvSpPr>
        <dsp:cNvPr id="0" name=""/>
        <dsp:cNvSpPr/>
      </dsp:nvSpPr>
      <dsp:spPr>
        <a:xfrm>
          <a:off x="0" y="2307190"/>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E161F-7D67-423A-8804-BFBBB12F54D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DFEE98-52E3-4293-B670-0FF94E48CFE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latin typeface="Times New Roman"/>
              <a:cs typeface="Times New Roman"/>
            </a:rPr>
            <a:t>That is a good thing!</a:t>
          </a:r>
        </a:p>
      </dsp:txBody>
      <dsp:txXfrm>
        <a:off x="1057183" y="2290082"/>
        <a:ext cx="9458416" cy="915310"/>
      </dsp:txXfrm>
    </dsp:sp>
    <dsp:sp modelId="{881F3B05-0B83-4CA6-8CF3-B983F6374891}">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DF2ED8-B03F-4C36-A140-7DB531D05AA3}">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B0513-6581-43B7-82D5-546E27E9FE05}">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latin typeface="Times New Roman"/>
              <a:cs typeface="Times New Roman"/>
            </a:rPr>
            <a:t>Most children who are declassified under CPSE do very well in Kindergarten.</a:t>
          </a:r>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A3067-49BC-437D-ABBF-98075BCACD47}">
      <dsp:nvSpPr>
        <dsp:cNvPr id="0" name=""/>
        <dsp:cNvSpPr/>
      </dsp:nvSpPr>
      <dsp:spPr>
        <a:xfrm>
          <a:off x="3364992" y="2177"/>
          <a:ext cx="3785616" cy="10474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The district also provides specialized instruction for:</a:t>
          </a:r>
        </a:p>
      </dsp:txBody>
      <dsp:txXfrm>
        <a:off x="3416125" y="53310"/>
        <a:ext cx="3683350" cy="945199"/>
      </dsp:txXfrm>
    </dsp:sp>
    <dsp:sp modelId="{5B8F103E-A249-47FE-A1B3-219F3CBF7BC5}">
      <dsp:nvSpPr>
        <dsp:cNvPr id="0" name=""/>
        <dsp:cNvSpPr/>
      </dsp:nvSpPr>
      <dsp:spPr>
        <a:xfrm>
          <a:off x="3364992" y="1102016"/>
          <a:ext cx="3785616" cy="104746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students who are blind/visually impaired; </a:t>
          </a:r>
        </a:p>
      </dsp:txBody>
      <dsp:txXfrm>
        <a:off x="3416125" y="1153149"/>
        <a:ext cx="3683350" cy="945199"/>
      </dsp:txXfrm>
    </dsp:sp>
    <dsp:sp modelId="{4C3351A9-CF83-4546-B725-03BCEE2650B4}">
      <dsp:nvSpPr>
        <dsp:cNvPr id="0" name=""/>
        <dsp:cNvSpPr/>
      </dsp:nvSpPr>
      <dsp:spPr>
        <a:xfrm>
          <a:off x="3364992" y="2201855"/>
          <a:ext cx="3785616" cy="104746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students who are deaf/hearing impaired; </a:t>
          </a:r>
        </a:p>
      </dsp:txBody>
      <dsp:txXfrm>
        <a:off x="3416125" y="2252988"/>
        <a:ext cx="3683350" cy="945199"/>
      </dsp:txXfrm>
    </dsp:sp>
    <dsp:sp modelId="{BF6EFD61-C6D3-4567-A263-B9DB71118758}">
      <dsp:nvSpPr>
        <dsp:cNvPr id="0" name=""/>
        <dsp:cNvSpPr/>
      </dsp:nvSpPr>
      <dsp:spPr>
        <a:xfrm>
          <a:off x="3364992" y="3301694"/>
          <a:ext cx="3785616" cy="10474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any other services recommended by the CSE based on the individual needs of the student.</a:t>
          </a:r>
        </a:p>
      </dsp:txBody>
      <dsp:txXfrm>
        <a:off x="3416125"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862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6078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4100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3818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357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2996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949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7535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8086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8332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3729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7717003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allkillcsdk12nyus-my.sharepoint.com/personal/dkrebs_wallkillcsd_k12_ny_us/Documents/CPSE%20to%20K%20Presentation.pptx?web=1" TargetMode="External"/><Relationship Id="rId1" Type="http://schemas.openxmlformats.org/officeDocument/2006/relationships/slideLayout" Target="../slideLayouts/slideLayout4.xml"/><Relationship Id="rId4" Type="http://schemas.openxmlformats.org/officeDocument/2006/relationships/hyperlink" Target="http://www.mccsc.edu/Page/262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kclipart.com/school-clipart60lpzywips/"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scottsevinsky.com/"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frenchdistrict.com/articles/ecole-creche-maternelle-pre-school-kindergarten/"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ghthouse-sf.org/2016/07/28/education-and-beyond-parent-and-student-workshop-on-august-27/" TargetMode="External"/><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Dalbert@wallkillcsd.k12.ny.us" TargetMode="External"/><Relationship Id="rId2" Type="http://schemas.openxmlformats.org/officeDocument/2006/relationships/hyperlink" Target="mailto:nparete@wallkillcsd.k12.ny.us" TargetMode="External"/><Relationship Id="rId1" Type="http://schemas.openxmlformats.org/officeDocument/2006/relationships/slideLayout" Target="../slideLayouts/slideLayout4.xml"/><Relationship Id="rId4" Type="http://schemas.openxmlformats.org/officeDocument/2006/relationships/hyperlink" Target="mailto:dkrebs@wallkillcsd.k12.ny.us"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illuminatedlvg.com/2013/06/label-me-this-label-me-thati-am-just-me.html"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clipart-library.com/faith-formation-cliparts.html"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evizesconservatives.com/news/dcca-officers-management-team-201516-elected"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CF57-BD31-46A8-997F-1FDF2AF8665E}"/>
              </a:ext>
            </a:extLst>
          </p:cNvPr>
          <p:cNvSpPr>
            <a:spLocks noGrp="1"/>
          </p:cNvSpPr>
          <p:nvPr>
            <p:ph type="ctrTitle"/>
          </p:nvPr>
        </p:nvSpPr>
        <p:spPr>
          <a:xfrm>
            <a:off x="481013" y="3752849"/>
            <a:ext cx="3290887" cy="2452687"/>
          </a:xfrm>
        </p:spPr>
        <p:txBody>
          <a:bodyPr vert="horz" lIns="91440" tIns="45720" rIns="91440" bIns="45720" rtlCol="0" anchor="ctr">
            <a:normAutofit/>
          </a:bodyPr>
          <a:lstStyle/>
          <a:p>
            <a:pPr algn="l"/>
            <a:br>
              <a:rPr lang="en-US" sz="3600"/>
            </a:br>
            <a:endParaRPr lang="en-US" sz="3600"/>
          </a:p>
        </p:txBody>
      </p:sp>
      <p:sp>
        <p:nvSpPr>
          <p:cNvPr id="3" name="Subtitle 2">
            <a:extLst>
              <a:ext uri="{FF2B5EF4-FFF2-40B4-BE49-F238E27FC236}">
                <a16:creationId xmlns:a16="http://schemas.microsoft.com/office/drawing/2014/main" id="{92460AE3-844C-422A-BFB8-5B540785B8A5}"/>
              </a:ext>
            </a:extLst>
          </p:cNvPr>
          <p:cNvSpPr>
            <a:spLocks noGrp="1"/>
          </p:cNvSpPr>
          <p:nvPr>
            <p:ph type="subTitle" idx="1"/>
          </p:nvPr>
        </p:nvSpPr>
        <p:spPr>
          <a:xfrm>
            <a:off x="2028908" y="4169410"/>
            <a:ext cx="9680487" cy="2036128"/>
          </a:xfrm>
        </p:spPr>
        <p:txBody>
          <a:bodyPr vert="horz" lIns="91440" tIns="45720" rIns="91440" bIns="45720" rtlCol="0" anchor="ctr">
            <a:normAutofit fontScale="55000" lnSpcReduction="20000"/>
          </a:bodyPr>
          <a:lstStyle/>
          <a:p>
            <a:pPr indent="-228600" algn="l" fontAlgn="base">
              <a:buFont typeface="Arial" panose="020B0604020202020204" pitchFamily="34" charset="0"/>
              <a:buChar char="•"/>
            </a:pPr>
            <a:endParaRPr lang="en-US" sz="700" b="0" i="0" dirty="0">
              <a:effectLst/>
            </a:endParaRPr>
          </a:p>
          <a:p>
            <a:pPr indent="-228600" algn="l" fontAlgn="base">
              <a:buFont typeface="Arial" panose="020B0604020202020204" pitchFamily="34" charset="0"/>
              <a:buChar char="•"/>
            </a:pPr>
            <a:r>
              <a:rPr lang="en-US" sz="3800" b="1" dirty="0"/>
              <a:t>Nicole Parete, Coordinator of Special Education</a:t>
            </a:r>
          </a:p>
          <a:p>
            <a:pPr indent="-228600" algn="l" fontAlgn="base">
              <a:buFont typeface="Arial" panose="020B0604020202020204" pitchFamily="34" charset="0"/>
              <a:buChar char="•"/>
            </a:pPr>
            <a:r>
              <a:rPr lang="en-US" sz="3800" b="1" i="0" dirty="0">
                <a:effectLst/>
              </a:rPr>
              <a:t>David Albert, Coordinator of Special Education</a:t>
            </a:r>
          </a:p>
          <a:p>
            <a:pPr indent="-228600" algn="l" fontAlgn="base">
              <a:buFont typeface="Arial" panose="020B0604020202020204" pitchFamily="34" charset="0"/>
              <a:buChar char="•"/>
            </a:pPr>
            <a:r>
              <a:rPr lang="en-US" sz="3800" b="1" dirty="0"/>
              <a:t>Danielle Krebs, School Psychologist &amp; CPSE Chair</a:t>
            </a:r>
            <a:endParaRPr lang="en-US" sz="3800" b="1" i="0" dirty="0">
              <a:effectLst/>
              <a:cs typeface="Calibri"/>
            </a:endParaRPr>
          </a:p>
          <a:p>
            <a:pPr indent="-228600" algn="l">
              <a:buFont typeface="Arial" panose="020B0604020202020204" pitchFamily="34" charset="0"/>
              <a:buChar char="•"/>
            </a:pPr>
            <a:r>
              <a:rPr lang="en-US" sz="3800" b="1" dirty="0">
                <a:cs typeface="Calibri"/>
              </a:rPr>
              <a:t>Amanda Manner, Speech/Language Pathologist</a:t>
            </a:r>
            <a:endParaRPr lang="en-US" sz="3800" b="1" i="0" dirty="0">
              <a:effectLst/>
              <a:cs typeface="Calibri"/>
            </a:endParaRPr>
          </a:p>
          <a:p>
            <a:pPr indent="-228600" algn="l">
              <a:buFont typeface="Arial" panose="020B0604020202020204" pitchFamily="34" charset="0"/>
              <a:buChar char="•"/>
            </a:pPr>
            <a:r>
              <a:rPr lang="en-US" sz="3800" b="1" dirty="0">
                <a:cs typeface="Calibri" panose="020F0502020204030204"/>
              </a:rPr>
              <a:t>Megan Behrens, Occupational Therapist</a:t>
            </a:r>
          </a:p>
          <a:p>
            <a:pPr indent="-228600" algn="l">
              <a:buFont typeface="Arial" panose="020B0604020202020204" pitchFamily="34" charset="0"/>
              <a:buChar char="•"/>
            </a:pPr>
            <a:endParaRPr lang="en-US" sz="3800" b="1" dirty="0">
              <a:cs typeface="Calibri" panose="020F0502020204030204"/>
            </a:endParaRPr>
          </a:p>
          <a:p>
            <a:pPr indent="-228600" algn="l" fontAlgn="base">
              <a:buFont typeface="Arial" panose="020B0604020202020204" pitchFamily="34" charset="0"/>
              <a:buChar char="•"/>
            </a:pPr>
            <a:endParaRPr lang="en-US" sz="700" dirty="0">
              <a:cs typeface="Calibri" panose="020F0502020204030204"/>
            </a:endParaRPr>
          </a:p>
          <a:p>
            <a:pPr indent="-228600" algn="l">
              <a:buFont typeface="Arial" panose="020B0604020202020204" pitchFamily="34" charset="0"/>
              <a:buChar char="•"/>
            </a:pPr>
            <a:endParaRPr lang="en-US" sz="700" dirty="0">
              <a:cs typeface="Calibri" panose="020F0502020204030204"/>
            </a:endParaRPr>
          </a:p>
        </p:txBody>
      </p:sp>
      <p:pic>
        <p:nvPicPr>
          <p:cNvPr id="1028" name="Picture 4">
            <a:extLst>
              <a:ext uri="{FF2B5EF4-FFF2-40B4-BE49-F238E27FC236}">
                <a16:creationId xmlns:a16="http://schemas.microsoft.com/office/drawing/2014/main" id="{33DF2372-136F-4594-9F85-217F9BBC78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36" b="22867"/>
          <a:stretch/>
        </p:blipFill>
        <p:spPr bwMode="auto">
          <a:xfrm>
            <a:off x="2447778" y="858129"/>
            <a:ext cx="8398413" cy="257087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7998C1-0DB2-4463-A34B-04B958976174}"/>
              </a:ext>
            </a:extLst>
          </p:cNvPr>
          <p:cNvSpPr/>
          <p:nvPr/>
        </p:nvSpPr>
        <p:spPr>
          <a:xfrm>
            <a:off x="1111349" y="3105835"/>
            <a:ext cx="10438226" cy="400110"/>
          </a:xfrm>
          <a:prstGeom prst="rect">
            <a:avLst/>
          </a:prstGeom>
        </p:spPr>
        <p:txBody>
          <a:bodyPr wrap="square">
            <a:spAutoFit/>
          </a:bodyPr>
          <a:lstStyle/>
          <a:p>
            <a:pPr algn="ctr" fontAlgn="base">
              <a:spcAft>
                <a:spcPts val="600"/>
              </a:spcAft>
            </a:pPr>
            <a:r>
              <a:rPr lang="en-US" sz="2000" b="1">
                <a:solidFill>
                  <a:schemeClr val="accent5">
                    <a:lumMod val="75000"/>
                  </a:schemeClr>
                </a:solidFill>
                <a:latin typeface="Times New Roman" panose="02020603050405020304" pitchFamily="18" charset="0"/>
                <a:cs typeface="Times New Roman" panose="02020603050405020304" pitchFamily="18" charset="0"/>
              </a:rPr>
              <a:t>TRANSITIONING FROM PRESCHOOL SPECIAL EDUCATION TO KINDERGARTEN</a:t>
            </a:r>
            <a:r>
              <a:rPr lang="en-US" sz="2000">
                <a:solidFill>
                  <a:schemeClr val="accent5">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64397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946F-BB24-44D0-BC25-3DFC49EE16EA}"/>
              </a:ext>
            </a:extLst>
          </p:cNvPr>
          <p:cNvSpPr>
            <a:spLocks noGrp="1"/>
          </p:cNvSpPr>
          <p:nvPr>
            <p:ph type="title"/>
          </p:nvPr>
        </p:nvSpPr>
        <p:spPr>
          <a:xfrm>
            <a:off x="1123950" y="500062"/>
            <a:ext cx="10515600" cy="1325563"/>
          </a:xfrm>
        </p:spPr>
        <p:txBody>
          <a:bodyPr anchor="b">
            <a:normAutofit/>
          </a:bodyPr>
          <a:lstStyle/>
          <a:p>
            <a:r>
              <a:rPr lang="en-US" sz="3700">
                <a:solidFill>
                  <a:srgbClr val="C00000"/>
                </a:solidFill>
              </a:rPr>
              <a:t>What happens if my child is declassified or ineligible for CSE and begins to struggle in school?</a:t>
            </a:r>
          </a:p>
        </p:txBody>
      </p:sp>
      <p:sp>
        <p:nvSpPr>
          <p:cNvPr id="3" name="Content Placeholder 2">
            <a:extLst>
              <a:ext uri="{FF2B5EF4-FFF2-40B4-BE49-F238E27FC236}">
                <a16:creationId xmlns:a16="http://schemas.microsoft.com/office/drawing/2014/main" id="{C1BDC465-0664-41EF-B559-694BEE478F64}"/>
              </a:ext>
            </a:extLst>
          </p:cNvPr>
          <p:cNvSpPr>
            <a:spLocks noGrp="1"/>
          </p:cNvSpPr>
          <p:nvPr>
            <p:ph sz="half" idx="1"/>
          </p:nvPr>
        </p:nvSpPr>
        <p:spPr/>
        <p:txBody>
          <a:bodyPr anchor="ctr">
            <a:normAutofit/>
          </a:bodyPr>
          <a:lstStyle/>
          <a:p>
            <a:r>
              <a:rPr lang="en-US" sz="2000" b="1"/>
              <a:t>The district has Response to Intervention (</a:t>
            </a:r>
            <a:r>
              <a:rPr lang="en-US" sz="2000" b="1">
                <a:hlinkClick r:id="rId2"/>
              </a:rPr>
              <a:t>RTI</a:t>
            </a:r>
            <a:r>
              <a:rPr lang="en-US" sz="2000" b="1"/>
              <a:t>) teams that meet in every elementary building</a:t>
            </a:r>
          </a:p>
          <a:p>
            <a:endParaRPr lang="en-US" sz="2000" b="1"/>
          </a:p>
          <a:p>
            <a:endParaRPr lang="en-US" sz="2000"/>
          </a:p>
          <a:p>
            <a:endParaRPr lang="en-US" sz="2000"/>
          </a:p>
        </p:txBody>
      </p:sp>
      <p:pic>
        <p:nvPicPr>
          <p:cNvPr id="6" name="Content Placeholder 5" descr="A close up of text on a white background&#10;&#10;Description automatically generated">
            <a:extLst>
              <a:ext uri="{FF2B5EF4-FFF2-40B4-BE49-F238E27FC236}">
                <a16:creationId xmlns:a16="http://schemas.microsoft.com/office/drawing/2014/main" id="{2FFDE969-BF45-4604-BD23-60B6BD3BCE3F}"/>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81750" y="2477294"/>
            <a:ext cx="4762500" cy="3048000"/>
          </a:xfrm>
        </p:spPr>
      </p:pic>
    </p:spTree>
    <p:extLst>
      <p:ext uri="{BB962C8B-B14F-4D97-AF65-F5344CB8AC3E}">
        <p14:creationId xmlns:p14="http://schemas.microsoft.com/office/powerpoint/2010/main" val="354471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5429-6FAB-4B82-94A2-761EDB870A2C}"/>
              </a:ext>
            </a:extLst>
          </p:cNvPr>
          <p:cNvSpPr>
            <a:spLocks noGrp="1"/>
          </p:cNvSpPr>
          <p:nvPr>
            <p:ph type="title"/>
          </p:nvPr>
        </p:nvSpPr>
        <p:spPr/>
        <p:txBody>
          <a:bodyPr/>
          <a:lstStyle/>
          <a:p>
            <a:pPr algn="ctr"/>
            <a:r>
              <a:rPr lang="en-US" b="1">
                <a:latin typeface="Algerian"/>
              </a:rPr>
              <a:t>District Supports </a:t>
            </a:r>
          </a:p>
        </p:txBody>
      </p:sp>
      <p:pic>
        <p:nvPicPr>
          <p:cNvPr id="5" name="Content Placeholder 4" descr="A picture containing bus, toy, yellow, parked&#10;&#10;Description automatically generated">
            <a:extLst>
              <a:ext uri="{FF2B5EF4-FFF2-40B4-BE49-F238E27FC236}">
                <a16:creationId xmlns:a16="http://schemas.microsoft.com/office/drawing/2014/main" id="{046F182A-EA02-442C-BD5C-6B4AA6DF1C0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4800" y="2020094"/>
            <a:ext cx="3962400" cy="3962400"/>
          </a:xfrm>
        </p:spPr>
      </p:pic>
    </p:spTree>
    <p:extLst>
      <p:ext uri="{BB962C8B-B14F-4D97-AF65-F5344CB8AC3E}">
        <p14:creationId xmlns:p14="http://schemas.microsoft.com/office/powerpoint/2010/main" val="245703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0593-6E06-4A8A-90B3-948C5FF0940E}"/>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Speech &amp; Language Services </a:t>
            </a:r>
          </a:p>
        </p:txBody>
      </p:sp>
      <p:sp>
        <p:nvSpPr>
          <p:cNvPr id="3" name="TextBox 2">
            <a:extLst>
              <a:ext uri="{FF2B5EF4-FFF2-40B4-BE49-F238E27FC236}">
                <a16:creationId xmlns:a16="http://schemas.microsoft.com/office/drawing/2014/main" id="{EAB8BA7B-454E-4606-82DC-40F2968100FB}"/>
              </a:ext>
            </a:extLst>
          </p:cNvPr>
          <p:cNvSpPr txBox="1"/>
          <p:nvPr/>
        </p:nvSpPr>
        <p:spPr>
          <a:xfrm>
            <a:off x="1424904" y="1712130"/>
            <a:ext cx="4053545" cy="435563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At Wallkill Central School District, Speech &amp; Language services can be provided in a variety of ways:</a:t>
            </a:r>
            <a:endParaRPr lang="en-US" sz="2000">
              <a:cs typeface="Calibri"/>
            </a:endParaRPr>
          </a:p>
          <a:p>
            <a:pPr marL="285750" indent="-228600">
              <a:lnSpc>
                <a:spcPct val="90000"/>
              </a:lnSpc>
              <a:spcAft>
                <a:spcPts val="600"/>
              </a:spcAft>
              <a:buFont typeface="Arial" panose="020B0604020202020204" pitchFamily="34" charset="0"/>
              <a:buChar char="•"/>
            </a:pPr>
            <a:r>
              <a:rPr lang="en-US" sz="2000"/>
              <a:t>Speech and Language as a Related Service on an IEP</a:t>
            </a:r>
            <a:endParaRPr lang="en-US" sz="2000">
              <a:cs typeface="Calibri"/>
            </a:endParaRPr>
          </a:p>
          <a:p>
            <a:pPr marL="285750" indent="-228600">
              <a:lnSpc>
                <a:spcPct val="90000"/>
              </a:lnSpc>
              <a:spcAft>
                <a:spcPts val="600"/>
              </a:spcAft>
              <a:buFont typeface="Arial" panose="020B0604020202020204" pitchFamily="34" charset="0"/>
              <a:buChar char="•"/>
            </a:pPr>
            <a:r>
              <a:rPr lang="en-US" sz="2000"/>
              <a:t>Speech and Language as a Related Service on a 504 Plan</a:t>
            </a:r>
            <a:endParaRPr lang="en-US" sz="2000">
              <a:cs typeface="Calibri"/>
            </a:endParaRPr>
          </a:p>
          <a:p>
            <a:pPr marL="285750" indent="-228600">
              <a:lnSpc>
                <a:spcPct val="90000"/>
              </a:lnSpc>
              <a:spcAft>
                <a:spcPts val="600"/>
              </a:spcAft>
              <a:buFont typeface="Arial" panose="020B0604020202020204" pitchFamily="34" charset="0"/>
              <a:buChar char="•"/>
            </a:pPr>
            <a:r>
              <a:rPr lang="en-US" sz="2000"/>
              <a:t>Speech and Language as a general education service through Speech Improvement</a:t>
            </a:r>
            <a:endParaRPr lang="en-US" sz="2000">
              <a:cs typeface="Calibri"/>
            </a:endParaRPr>
          </a:p>
        </p:txBody>
      </p:sp>
      <p:pic>
        <p:nvPicPr>
          <p:cNvPr id="5" name="Picture 5" descr="A close up of a logo&#10;&#10;Description generated with very high confidence">
            <a:extLst>
              <a:ext uri="{FF2B5EF4-FFF2-40B4-BE49-F238E27FC236}">
                <a16:creationId xmlns:a16="http://schemas.microsoft.com/office/drawing/2014/main" id="{CABC6CD4-BE72-4669-A462-382F82DC2DD6}"/>
              </a:ext>
            </a:extLst>
          </p:cNvPr>
          <p:cNvPicPr>
            <a:picLocks noChangeAspect="1"/>
          </p:cNvPicPr>
          <p:nvPr/>
        </p:nvPicPr>
        <p:blipFill rotWithShape="1">
          <a:blip r:embed="rId2"/>
          <a:srcRect l="6674" r="3367"/>
          <a:stretch/>
        </p:blipFill>
        <p:spPr>
          <a:xfrm>
            <a:off x="6098892" y="1232536"/>
            <a:ext cx="4802404" cy="4518412"/>
          </a:xfrm>
          <a:prstGeom prst="rect">
            <a:avLst/>
          </a:prstGeom>
        </p:spPr>
      </p:pic>
    </p:spTree>
    <p:extLst>
      <p:ext uri="{BB962C8B-B14F-4D97-AF65-F5344CB8AC3E}">
        <p14:creationId xmlns:p14="http://schemas.microsoft.com/office/powerpoint/2010/main" val="362960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220789-7A29-4956-99C4-FB5CABA25F00}"/>
              </a:ext>
            </a:extLst>
          </p:cNvPr>
          <p:cNvSpPr txBox="1"/>
          <p:nvPr/>
        </p:nvSpPr>
        <p:spPr>
          <a:xfrm>
            <a:off x="960100" y="978102"/>
            <a:ext cx="10588434" cy="106264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400" kern="1200">
                <a:solidFill>
                  <a:schemeClr val="tx1"/>
                </a:solidFill>
                <a:latin typeface="+mj-lt"/>
                <a:ea typeface="+mj-ea"/>
                <a:cs typeface="+mj-cs"/>
              </a:rPr>
              <a:t>Speech &amp; Language Services as a Related Service on an IEP </a:t>
            </a:r>
          </a:p>
        </p:txBody>
      </p:sp>
      <p:pic>
        <p:nvPicPr>
          <p:cNvPr id="4" name="Picture 4" descr="A close up of a logo&#10;&#10;Description generated with high confidence">
            <a:extLst>
              <a:ext uri="{FF2B5EF4-FFF2-40B4-BE49-F238E27FC236}">
                <a16:creationId xmlns:a16="http://schemas.microsoft.com/office/drawing/2014/main" id="{05D1739A-1D42-4596-9884-E52BB4E50DD6}"/>
              </a:ext>
            </a:extLst>
          </p:cNvPr>
          <p:cNvPicPr>
            <a:picLocks noChangeAspect="1"/>
          </p:cNvPicPr>
          <p:nvPr/>
        </p:nvPicPr>
        <p:blipFill>
          <a:blip r:embed="rId2"/>
          <a:stretch>
            <a:fillRect/>
          </a:stretch>
        </p:blipFill>
        <p:spPr>
          <a:xfrm>
            <a:off x="1114023" y="2811104"/>
            <a:ext cx="3366480" cy="2503280"/>
          </a:xfrm>
          <a:prstGeom prst="rect">
            <a:avLst/>
          </a:prstGeom>
        </p:spPr>
      </p:pic>
      <p:sp>
        <p:nvSpPr>
          <p:cNvPr id="3" name="TextBox 2">
            <a:extLst>
              <a:ext uri="{FF2B5EF4-FFF2-40B4-BE49-F238E27FC236}">
                <a16:creationId xmlns:a16="http://schemas.microsoft.com/office/drawing/2014/main" id="{17657A9D-A200-4D91-B38B-44E25B01D1B6}"/>
              </a:ext>
            </a:extLst>
          </p:cNvPr>
          <p:cNvSpPr txBox="1"/>
          <p:nvPr/>
        </p:nvSpPr>
        <p:spPr>
          <a:xfrm>
            <a:off x="4955354" y="2682433"/>
            <a:ext cx="6282169" cy="321574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1700"/>
              <a:t>To receive speech and language services on an IEP the student must qualify under NYS guidelines. </a:t>
            </a:r>
          </a:p>
          <a:p>
            <a:pPr marL="285750" indent="-228600">
              <a:lnSpc>
                <a:spcPct val="90000"/>
              </a:lnSpc>
              <a:spcAft>
                <a:spcPts val="600"/>
              </a:spcAft>
              <a:buFont typeface="Arial" panose="020B0604020202020204" pitchFamily="34" charset="0"/>
              <a:buChar char="•"/>
            </a:pPr>
            <a:r>
              <a:rPr lang="en-US" sz="1700"/>
              <a:t>Student's speech and language deficits impact their academic success. </a:t>
            </a:r>
          </a:p>
          <a:p>
            <a:pPr marL="285750" indent="-228600">
              <a:lnSpc>
                <a:spcPct val="90000"/>
              </a:lnSpc>
              <a:spcAft>
                <a:spcPts val="600"/>
              </a:spcAft>
              <a:buFont typeface="Arial" panose="020B0604020202020204" pitchFamily="34" charset="0"/>
              <a:buChar char="•"/>
            </a:pPr>
            <a:r>
              <a:rPr lang="en-US" sz="1700"/>
              <a:t>Decisions regarding speech and language supports as a related service on an IEP are determined by the Committee on Special Education.</a:t>
            </a:r>
          </a:p>
          <a:p>
            <a:pPr marL="285750" indent="-228600">
              <a:lnSpc>
                <a:spcPct val="90000"/>
              </a:lnSpc>
              <a:spcAft>
                <a:spcPts val="600"/>
              </a:spcAft>
              <a:buFont typeface="Arial" panose="020B0604020202020204" pitchFamily="34" charset="0"/>
              <a:buChar char="•"/>
            </a:pPr>
            <a:r>
              <a:rPr lang="en-US" sz="1700"/>
              <a:t>If students do not require supports from a Special Education teacher, but are deemed eligible for speech and language services, they may qualify for an IEP with related services only. </a:t>
            </a:r>
          </a:p>
          <a:p>
            <a:pPr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202374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A13B9-39B3-4D96-8C91-044C742D908C}"/>
              </a:ext>
            </a:extLst>
          </p:cNvPr>
          <p:cNvSpPr txBox="1"/>
          <p:nvPr/>
        </p:nvSpPr>
        <p:spPr>
          <a:xfrm>
            <a:off x="93992" y="-6649"/>
            <a:ext cx="796218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7030A0"/>
                </a:solidFill>
                <a:cs typeface="Calibri"/>
              </a:rPr>
              <a:t>Speech &amp; Language Support through Speech Improvement Services</a:t>
            </a:r>
          </a:p>
        </p:txBody>
      </p:sp>
      <p:pic>
        <p:nvPicPr>
          <p:cNvPr id="4" name="Picture 4" descr="A picture containing room&#10;&#10;Description generated with very high confidence">
            <a:extLst>
              <a:ext uri="{FF2B5EF4-FFF2-40B4-BE49-F238E27FC236}">
                <a16:creationId xmlns:a16="http://schemas.microsoft.com/office/drawing/2014/main" id="{D9A610C5-DFA6-46F0-BEEA-B1103972E3E6}"/>
              </a:ext>
            </a:extLst>
          </p:cNvPr>
          <p:cNvPicPr>
            <a:picLocks noChangeAspect="1"/>
          </p:cNvPicPr>
          <p:nvPr/>
        </p:nvPicPr>
        <p:blipFill>
          <a:blip r:embed="rId2"/>
          <a:stretch>
            <a:fillRect/>
          </a:stretch>
        </p:blipFill>
        <p:spPr>
          <a:xfrm>
            <a:off x="7988061" y="49170"/>
            <a:ext cx="3864633" cy="2920904"/>
          </a:xfrm>
          <a:prstGeom prst="rect">
            <a:avLst/>
          </a:prstGeom>
        </p:spPr>
      </p:pic>
      <p:sp>
        <p:nvSpPr>
          <p:cNvPr id="6" name="TextBox 5">
            <a:extLst>
              <a:ext uri="{FF2B5EF4-FFF2-40B4-BE49-F238E27FC236}">
                <a16:creationId xmlns:a16="http://schemas.microsoft.com/office/drawing/2014/main" id="{76BCA976-7D82-4336-891B-DF465F637DB0}"/>
              </a:ext>
            </a:extLst>
          </p:cNvPr>
          <p:cNvSpPr txBox="1"/>
          <p:nvPr/>
        </p:nvSpPr>
        <p:spPr>
          <a:xfrm>
            <a:off x="351887" y="1631471"/>
            <a:ext cx="6653839"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a:cs typeface="Calibri"/>
              </a:rPr>
              <a:t>Speech Improvement Services are a General Education Support</a:t>
            </a:r>
          </a:p>
          <a:p>
            <a:pPr marL="285750" indent="-285750">
              <a:buFont typeface="Arial"/>
              <a:buChar char="•"/>
            </a:pPr>
            <a:r>
              <a:rPr lang="en-US" sz="2600">
                <a:cs typeface="Calibri"/>
              </a:rPr>
              <a:t>Students may qualify for speech improvement services following a referral by the classroom teacher and a short, informal screening process conducted by the building's Speech-Language Pathologist. </a:t>
            </a:r>
          </a:p>
        </p:txBody>
      </p:sp>
      <p:sp>
        <p:nvSpPr>
          <p:cNvPr id="7" name="TextBox 6">
            <a:extLst>
              <a:ext uri="{FF2B5EF4-FFF2-40B4-BE49-F238E27FC236}">
                <a16:creationId xmlns:a16="http://schemas.microsoft.com/office/drawing/2014/main" id="{9ABDA54C-E83F-466D-B276-79D8964397D6}"/>
              </a:ext>
            </a:extLst>
          </p:cNvPr>
          <p:cNvSpPr txBox="1"/>
          <p:nvPr/>
        </p:nvSpPr>
        <p:spPr>
          <a:xfrm>
            <a:off x="1084233" y="6116309"/>
            <a:ext cx="99318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**These services are provided in all buildings throughout our district** </a:t>
            </a:r>
          </a:p>
        </p:txBody>
      </p:sp>
      <p:pic>
        <p:nvPicPr>
          <p:cNvPr id="8" name="Picture 8">
            <a:extLst>
              <a:ext uri="{FF2B5EF4-FFF2-40B4-BE49-F238E27FC236}">
                <a16:creationId xmlns:a16="http://schemas.microsoft.com/office/drawing/2014/main" id="{2AA428C1-E4F3-4CA0-8B14-A782D26F4689}"/>
              </a:ext>
            </a:extLst>
          </p:cNvPr>
          <p:cNvPicPr>
            <a:picLocks noChangeAspect="1"/>
          </p:cNvPicPr>
          <p:nvPr/>
        </p:nvPicPr>
        <p:blipFill>
          <a:blip r:embed="rId3"/>
          <a:stretch>
            <a:fillRect/>
          </a:stretch>
        </p:blipFill>
        <p:spPr>
          <a:xfrm>
            <a:off x="4508740" y="4068249"/>
            <a:ext cx="3289539" cy="2186447"/>
          </a:xfrm>
          <a:prstGeom prst="rect">
            <a:avLst/>
          </a:prstGeom>
        </p:spPr>
      </p:pic>
    </p:spTree>
    <p:extLst>
      <p:ext uri="{BB962C8B-B14F-4D97-AF65-F5344CB8AC3E}">
        <p14:creationId xmlns:p14="http://schemas.microsoft.com/office/powerpoint/2010/main" val="251264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DA67-04A0-4F7D-87EA-D75537F60F33}"/>
              </a:ext>
            </a:extLst>
          </p:cNvPr>
          <p:cNvSpPr>
            <a:spLocks noGrp="1"/>
          </p:cNvSpPr>
          <p:nvPr>
            <p:ph type="title"/>
          </p:nvPr>
        </p:nvSpPr>
        <p:spPr>
          <a:xfrm>
            <a:off x="960100" y="978102"/>
            <a:ext cx="10588434" cy="1062644"/>
          </a:xfrm>
        </p:spPr>
        <p:txBody>
          <a:bodyPr anchor="b">
            <a:normAutofit/>
          </a:bodyPr>
          <a:lstStyle/>
          <a:p>
            <a:r>
              <a:rPr lang="en-US"/>
              <a:t>Occupational Therapy (OT)</a:t>
            </a:r>
          </a:p>
        </p:txBody>
      </p:sp>
      <p:sp>
        <p:nvSpPr>
          <p:cNvPr id="3" name="Content Placeholder 2">
            <a:extLst>
              <a:ext uri="{FF2B5EF4-FFF2-40B4-BE49-F238E27FC236}">
                <a16:creationId xmlns:a16="http://schemas.microsoft.com/office/drawing/2014/main" id="{AB464E0A-60CA-48EF-A866-0F66DDE8A437}"/>
              </a:ext>
            </a:extLst>
          </p:cNvPr>
          <p:cNvSpPr>
            <a:spLocks noGrp="1"/>
          </p:cNvSpPr>
          <p:nvPr>
            <p:ph idx="1"/>
          </p:nvPr>
        </p:nvSpPr>
        <p:spPr>
          <a:xfrm>
            <a:off x="4955354" y="2236735"/>
            <a:ext cx="6282169" cy="3661447"/>
          </a:xfrm>
        </p:spPr>
        <p:txBody>
          <a:bodyPr vert="horz" lIns="91440" tIns="45720" rIns="91440" bIns="45720" rtlCol="0" anchor="t">
            <a:noAutofit/>
          </a:bodyPr>
          <a:lstStyle/>
          <a:p>
            <a:r>
              <a:rPr lang="en-US" sz="1400" b="1" dirty="0">
                <a:solidFill>
                  <a:schemeClr val="accent5">
                    <a:lumMod val="75000"/>
                  </a:schemeClr>
                </a:solidFill>
                <a:latin typeface="Times New Roman"/>
                <a:cs typeface="Calibri"/>
              </a:rPr>
              <a:t>What skills does OT in school address?</a:t>
            </a:r>
          </a:p>
          <a:p>
            <a:pPr lvl="1"/>
            <a:r>
              <a:rPr lang="en-US" sz="1400" dirty="0">
                <a:latin typeface="Times New Roman"/>
                <a:ea typeface="+mn-lt"/>
                <a:cs typeface="+mn-lt"/>
              </a:rPr>
              <a:t>School based OT services address a student's needs in the areas of Visual Motor, Fine Motor, Visual Perceptual, and Sensory Processing skills that are having an impact on the child’s ability to participate in academics.  </a:t>
            </a:r>
          </a:p>
          <a:p>
            <a:r>
              <a:rPr lang="en-US" sz="1400" b="1" dirty="0">
                <a:solidFill>
                  <a:schemeClr val="accent5">
                    <a:lumMod val="75000"/>
                  </a:schemeClr>
                </a:solidFill>
                <a:latin typeface="Times New Roman"/>
                <a:cs typeface="Calibri"/>
              </a:rPr>
              <a:t>How does a child qualify for school-based OT services?</a:t>
            </a:r>
          </a:p>
          <a:p>
            <a:pPr lvl="1"/>
            <a:r>
              <a:rPr lang="en-US" sz="1400" dirty="0">
                <a:latin typeface="Times New Roman"/>
                <a:ea typeface="+mn-lt"/>
                <a:cs typeface="+mn-lt"/>
              </a:rPr>
              <a:t>School based OT services are provided either through an IEP (special education) or a 504.  All OT evaluations are completed at the request of the CSE or 504 committee.  A student must have an IEP or 504 to receive OT services in the school.</a:t>
            </a:r>
            <a:endParaRPr lang="en-US" sz="1400" dirty="0">
              <a:latin typeface="Times New Roman"/>
              <a:cs typeface="Calibri"/>
            </a:endParaRPr>
          </a:p>
          <a:p>
            <a:pPr lvl="1"/>
            <a:r>
              <a:rPr lang="en-US" sz="1400" dirty="0">
                <a:latin typeface="Times New Roman"/>
                <a:cs typeface="Calibri"/>
              </a:rPr>
              <a:t>A combination of standardized assessment tools, observation of functional skills, and teacher/parent input are used to determine an OT recommendation as discussed by the CSE or 504 committee.</a:t>
            </a:r>
          </a:p>
          <a:p>
            <a:pPr lvl="1"/>
            <a:r>
              <a:rPr lang="en-US" sz="1400" dirty="0">
                <a:latin typeface="Times New Roman"/>
                <a:ea typeface="+mn-lt"/>
                <a:cs typeface="+mn-lt"/>
              </a:rPr>
              <a:t>In order to qualify for school-based OT, the concerns much be impacting the child’s ability to complete academic tasks.  They are in school to learn, so in order to justify pulling them from the classroom where that learning occurs, the need must rise to the level of significance of impeding academic function.  This differs from medical based OT services which can be provided outside of the school setting for a variety of reasons.</a:t>
            </a:r>
          </a:p>
          <a:p>
            <a:pPr marL="0" indent="0">
              <a:buNone/>
            </a:pPr>
            <a:endParaRPr lang="en-US" sz="1100">
              <a:latin typeface="Times New Roman"/>
              <a:ea typeface="+mn-lt"/>
              <a:cs typeface="+mn-lt"/>
            </a:endParaRPr>
          </a:p>
        </p:txBody>
      </p:sp>
      <p:pic>
        <p:nvPicPr>
          <p:cNvPr id="6" name="Picture 6" descr="A picture containing drawing&#10;&#10;Description generated with very high confidence">
            <a:extLst>
              <a:ext uri="{FF2B5EF4-FFF2-40B4-BE49-F238E27FC236}">
                <a16:creationId xmlns:a16="http://schemas.microsoft.com/office/drawing/2014/main" id="{D8ADA7C8-C349-44DD-B428-99F6EC9E493D}"/>
              </a:ext>
            </a:extLst>
          </p:cNvPr>
          <p:cNvPicPr>
            <a:picLocks noChangeAspect="1"/>
          </p:cNvPicPr>
          <p:nvPr/>
        </p:nvPicPr>
        <p:blipFill>
          <a:blip r:embed="rId2"/>
          <a:stretch>
            <a:fillRect/>
          </a:stretch>
        </p:blipFill>
        <p:spPr>
          <a:xfrm>
            <a:off x="1182695" y="2811104"/>
            <a:ext cx="3229135" cy="2928114"/>
          </a:xfrm>
          <a:prstGeom prst="rect">
            <a:avLst/>
          </a:prstGeom>
        </p:spPr>
      </p:pic>
    </p:spTree>
    <p:extLst>
      <p:ext uri="{BB962C8B-B14F-4D97-AF65-F5344CB8AC3E}">
        <p14:creationId xmlns:p14="http://schemas.microsoft.com/office/powerpoint/2010/main" val="159173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35B1-49D8-47F5-AB38-CB0248E0CC64}"/>
              </a:ext>
            </a:extLst>
          </p:cNvPr>
          <p:cNvSpPr>
            <a:spLocks noGrp="1"/>
          </p:cNvSpPr>
          <p:nvPr>
            <p:ph type="title"/>
          </p:nvPr>
        </p:nvSpPr>
        <p:spPr/>
        <p:txBody>
          <a:bodyPr>
            <a:normAutofit/>
          </a:bodyPr>
          <a:lstStyle/>
          <a:p>
            <a:r>
              <a:rPr lang="en-US">
                <a:solidFill>
                  <a:schemeClr val="bg1"/>
                </a:solidFill>
                <a:cs typeface="Calibri Light"/>
              </a:rPr>
              <a:t>OT</a:t>
            </a:r>
          </a:p>
        </p:txBody>
      </p:sp>
      <p:sp>
        <p:nvSpPr>
          <p:cNvPr id="3" name="Content Placeholder 2">
            <a:extLst>
              <a:ext uri="{FF2B5EF4-FFF2-40B4-BE49-F238E27FC236}">
                <a16:creationId xmlns:a16="http://schemas.microsoft.com/office/drawing/2014/main" id="{9A353EBC-CB88-4422-A8A3-D79BA5D97B5F}"/>
              </a:ext>
            </a:extLst>
          </p:cNvPr>
          <p:cNvSpPr>
            <a:spLocks noGrp="1"/>
          </p:cNvSpPr>
          <p:nvPr>
            <p:ph idx="1"/>
          </p:nvPr>
        </p:nvSpPr>
        <p:spPr>
          <a:xfrm>
            <a:off x="851408" y="935737"/>
            <a:ext cx="5005324" cy="5241226"/>
          </a:xfrm>
        </p:spPr>
        <p:txBody>
          <a:bodyPr vert="horz" lIns="91440" tIns="45720" rIns="91440" bIns="45720" rtlCol="0" anchor="ctr">
            <a:normAutofit/>
          </a:bodyPr>
          <a:lstStyle/>
          <a:p>
            <a:r>
              <a:rPr lang="en-US" sz="1500" b="1" dirty="0">
                <a:solidFill>
                  <a:schemeClr val="accent5">
                    <a:lumMod val="75000"/>
                  </a:schemeClr>
                </a:solidFill>
                <a:ea typeface="+mn-lt"/>
                <a:cs typeface="+mn-lt"/>
              </a:rPr>
              <a:t>What levels of OT service are offered in school?</a:t>
            </a:r>
          </a:p>
          <a:p>
            <a:pPr lvl="1"/>
            <a:r>
              <a:rPr lang="en-US" sz="1500" dirty="0">
                <a:ea typeface="+mn-lt"/>
                <a:cs typeface="+mn-lt"/>
              </a:rPr>
              <a:t>The level of OT service ranges from a consult with the teacher, push in sessions to the classroom, and pull out sessions.  OT services can be provided in a small group or individually depending on the needs of the student and the goals to be addressed.</a:t>
            </a:r>
          </a:p>
          <a:p>
            <a:pPr lvl="1"/>
            <a:r>
              <a:rPr lang="en-US" sz="1500" dirty="0">
                <a:ea typeface="+mn-lt"/>
                <a:cs typeface="+mn-lt"/>
              </a:rPr>
              <a:t>Our therapists also provide strategies to the RTI team as well as any teacher that requests them to assist all children.</a:t>
            </a:r>
          </a:p>
          <a:p>
            <a:r>
              <a:rPr lang="en-US" sz="1500" b="1" dirty="0">
                <a:solidFill>
                  <a:schemeClr val="accent5">
                    <a:lumMod val="75000"/>
                  </a:schemeClr>
                </a:solidFill>
                <a:ea typeface="+mn-lt"/>
                <a:cs typeface="+mn-lt"/>
              </a:rPr>
              <a:t>What skills will be expected of my kindergartener?</a:t>
            </a:r>
          </a:p>
          <a:p>
            <a:pPr lvl="1"/>
            <a:r>
              <a:rPr lang="en-US" sz="1500" dirty="0">
                <a:cs typeface="Calibri"/>
              </a:rPr>
              <a:t>Children entering kindergarten have a wide range of skills and school experiences.  So much of the regular kindergarten curriculum supports fine motor and sensory development.</a:t>
            </a:r>
            <a:endParaRPr lang="en-US" sz="1500" dirty="0">
              <a:ea typeface="+mn-lt"/>
              <a:cs typeface="+mn-lt"/>
            </a:endParaRPr>
          </a:p>
          <a:p>
            <a:endParaRPr lang="en-US" sz="1500">
              <a:cs typeface="Calibri"/>
            </a:endParaRPr>
          </a:p>
        </p:txBody>
      </p:sp>
      <p:pic>
        <p:nvPicPr>
          <p:cNvPr id="4" name="Picture 4" descr="A close up of a logo&#10;&#10;Description generated with very high confidence">
            <a:extLst>
              <a:ext uri="{FF2B5EF4-FFF2-40B4-BE49-F238E27FC236}">
                <a16:creationId xmlns:a16="http://schemas.microsoft.com/office/drawing/2014/main" id="{FC237D45-2DBE-4F76-A094-DFD5907314D5}"/>
              </a:ext>
            </a:extLst>
          </p:cNvPr>
          <p:cNvPicPr>
            <a:picLocks noChangeAspect="1"/>
          </p:cNvPicPr>
          <p:nvPr/>
        </p:nvPicPr>
        <p:blipFill rotWithShape="1">
          <a:blip r:embed="rId2"/>
          <a:srcRect l="4986" r="2423"/>
          <a:stretch/>
        </p:blipFill>
        <p:spPr>
          <a:xfrm>
            <a:off x="6335270" y="1423417"/>
            <a:ext cx="5035804" cy="3971226"/>
          </a:xfrm>
          <a:prstGeom prst="rect">
            <a:avLst/>
          </a:prstGeom>
        </p:spPr>
      </p:pic>
    </p:spTree>
    <p:extLst>
      <p:ext uri="{BB962C8B-B14F-4D97-AF65-F5344CB8AC3E}">
        <p14:creationId xmlns:p14="http://schemas.microsoft.com/office/powerpoint/2010/main" val="221632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E287-06DE-42CD-AC13-C9308C47BFA7}"/>
              </a:ext>
            </a:extLst>
          </p:cNvPr>
          <p:cNvSpPr>
            <a:spLocks noGrp="1"/>
          </p:cNvSpPr>
          <p:nvPr>
            <p:ph type="title"/>
          </p:nvPr>
        </p:nvSpPr>
        <p:spPr>
          <a:xfrm>
            <a:off x="838200" y="963877"/>
            <a:ext cx="3494362" cy="2674726"/>
          </a:xfrm>
        </p:spPr>
        <p:txBody>
          <a:bodyPr>
            <a:normAutofit/>
          </a:bodyPr>
          <a:lstStyle/>
          <a:p>
            <a:pPr algn="r"/>
            <a:r>
              <a:rPr lang="en-US">
                <a:solidFill>
                  <a:schemeClr val="accent1"/>
                </a:solidFill>
              </a:rPr>
              <a:t>School based Physical Therapy </a:t>
            </a:r>
            <a:endParaRPr lang="en-US">
              <a:solidFill>
                <a:schemeClr val="accent1"/>
              </a:solidFill>
              <a:cs typeface="Calibri Light"/>
            </a:endParaRPr>
          </a:p>
        </p:txBody>
      </p:sp>
      <p:sp>
        <p:nvSpPr>
          <p:cNvPr id="3" name="Content Placeholder 2">
            <a:extLst>
              <a:ext uri="{FF2B5EF4-FFF2-40B4-BE49-F238E27FC236}">
                <a16:creationId xmlns:a16="http://schemas.microsoft.com/office/drawing/2014/main" id="{50E4C6D3-C0F4-43F8-9B27-165C08629B63}"/>
              </a:ext>
            </a:extLst>
          </p:cNvPr>
          <p:cNvSpPr>
            <a:spLocks noGrp="1"/>
          </p:cNvSpPr>
          <p:nvPr>
            <p:ph idx="1"/>
          </p:nvPr>
        </p:nvSpPr>
        <p:spPr>
          <a:xfrm>
            <a:off x="4976031" y="963877"/>
            <a:ext cx="6377769" cy="4930246"/>
          </a:xfrm>
        </p:spPr>
        <p:txBody>
          <a:bodyPr anchor="ctr">
            <a:normAutofit/>
          </a:bodyPr>
          <a:lstStyle/>
          <a:p>
            <a:r>
              <a:rPr lang="en-US" sz="2000"/>
              <a:t>School-based physical therapists (PT) are part of a team of related service providers who support a student’s ability to access his/her educational environment. As specialists in movement, they assist a student’s physical participation in a variety of settings throughout the school day. The primary role of the school PT is </a:t>
            </a:r>
            <a:r>
              <a:rPr lang="en-US" sz="2000" b="1"/>
              <a:t>to help students benefit from their educational program</a:t>
            </a:r>
            <a:r>
              <a:rPr lang="en-US" sz="2000"/>
              <a:t> within the educational environment.</a:t>
            </a:r>
          </a:p>
          <a:p>
            <a:r>
              <a:rPr lang="en-US" sz="2000"/>
              <a:t>School-based physical therapy is different from medical based physical therapy and determining the need for each of these services is different. Medical based physical therapy is typically provided in an outpatient therapy clinic or hospital. These services address quality of movement as well as function. Its primary objective is to maximize the child’s skill level and quality of movement. Medically-based services are typically focused on a student’s physical impairments and clinical deficits.</a:t>
            </a:r>
          </a:p>
        </p:txBody>
      </p:sp>
      <p:pic>
        <p:nvPicPr>
          <p:cNvPr id="4" name="Picture 4" descr="Children in playground">
            <a:extLst>
              <a:ext uri="{FF2B5EF4-FFF2-40B4-BE49-F238E27FC236}">
                <a16:creationId xmlns:a16="http://schemas.microsoft.com/office/drawing/2014/main" id="{95E90613-D253-DEAB-4094-1898A4A17BC7}"/>
              </a:ext>
            </a:extLst>
          </p:cNvPr>
          <p:cNvPicPr>
            <a:picLocks noChangeAspect="1"/>
          </p:cNvPicPr>
          <p:nvPr/>
        </p:nvPicPr>
        <p:blipFill>
          <a:blip r:embed="rId2"/>
          <a:stretch>
            <a:fillRect/>
          </a:stretch>
        </p:blipFill>
        <p:spPr>
          <a:xfrm>
            <a:off x="1394564" y="3704573"/>
            <a:ext cx="2743200" cy="1828800"/>
          </a:xfrm>
          <a:prstGeom prst="rect">
            <a:avLst/>
          </a:prstGeom>
        </p:spPr>
      </p:pic>
    </p:spTree>
    <p:extLst>
      <p:ext uri="{BB962C8B-B14F-4D97-AF65-F5344CB8AC3E}">
        <p14:creationId xmlns:p14="http://schemas.microsoft.com/office/powerpoint/2010/main" val="109306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B7EC4E-D46A-4F2A-97E5-298B63586E9B}"/>
              </a:ext>
            </a:extLst>
          </p:cNvPr>
          <p:cNvSpPr txBox="1"/>
          <p:nvPr/>
        </p:nvSpPr>
        <p:spPr>
          <a:xfrm>
            <a:off x="636608" y="729205"/>
            <a:ext cx="10799179" cy="5447645"/>
          </a:xfrm>
          <a:prstGeom prst="rect">
            <a:avLst/>
          </a:prstGeom>
          <a:noFill/>
        </p:spPr>
        <p:txBody>
          <a:bodyPr wrap="square" lIns="91440" tIns="45720" rIns="91440" bIns="45720" rtlCol="0" anchor="t">
            <a:spAutoFit/>
          </a:bodyPr>
          <a:lstStyle/>
          <a:p>
            <a:r>
              <a:rPr lang="en-US" sz="2400" dirty="0"/>
              <a:t>Physical therapy is provided at schools </a:t>
            </a:r>
            <a:r>
              <a:rPr lang="en-US" sz="2400" b="1" u="sng" dirty="0"/>
              <a:t>only</a:t>
            </a:r>
            <a:r>
              <a:rPr lang="en-US" sz="2400" dirty="0"/>
              <a:t> when it is related to educational needs. Intervention and goals in the school setting address the child’s functional needs in accessing all areas of the school curriculum. Physical therapy interventions are designed to enable the student to travel throughout the school environment; participate in classroom activities; maintain and change positions in the classroom; as well as manage stairs, restrooms, and the cafeteria. </a:t>
            </a:r>
            <a:r>
              <a:rPr lang="en-US" sz="2400" b="1" u="sng" dirty="0"/>
              <a:t>School-based therapy is not intended to meet all of the therapeutic needs of a student; rather it is intended to ensure that a child can have physical access to his or her education.</a:t>
            </a:r>
            <a:endParaRPr lang="en-US" sz="2400" dirty="0">
              <a:cs typeface="Calibri" panose="020F0502020204030204"/>
            </a:endParaRPr>
          </a:p>
          <a:p>
            <a:pPr marL="285750" indent="-285750">
              <a:buFont typeface="Arial" panose="020B0604020202020204" pitchFamily="34" charset="0"/>
              <a:buChar char="•"/>
            </a:pPr>
            <a:endParaRPr lang="en-US">
              <a:cs typeface="Calibri" panose="020F0502020204030204"/>
            </a:endParaRPr>
          </a:p>
          <a:p>
            <a:r>
              <a:rPr lang="en-US" sz="2400" b="1" u="sng" dirty="0"/>
              <a:t>PT in a school setting can vary based on a student’s individual needs, and can include:</a:t>
            </a:r>
            <a:endParaRPr lang="en-US" sz="2400" dirty="0">
              <a:cs typeface="Calibri" panose="020F0502020204030204"/>
            </a:endParaRPr>
          </a:p>
          <a:p>
            <a:pPr marL="342900" lvl="0" indent="-342900">
              <a:buFont typeface="Arial" panose="020B0604020202020204" pitchFamily="34" charset="0"/>
              <a:buChar char="•"/>
            </a:pPr>
            <a:r>
              <a:rPr lang="en-US" sz="2400" dirty="0"/>
              <a:t>Modifying the environment to maximize participation (i.e., adaptive seating)</a:t>
            </a:r>
            <a:endParaRPr lang="en-US" sz="2400" dirty="0">
              <a:cs typeface="Calibri" panose="020F0502020204030204"/>
            </a:endParaRPr>
          </a:p>
          <a:p>
            <a:pPr marL="342900" lvl="0" indent="-342900">
              <a:buFont typeface="Arial" panose="020B0604020202020204" pitchFamily="34" charset="0"/>
              <a:buChar char="•"/>
            </a:pPr>
            <a:r>
              <a:rPr lang="en-US" sz="2400" dirty="0"/>
              <a:t>Altering expectations to maximize success and independence</a:t>
            </a:r>
            <a:endParaRPr lang="en-US" sz="2400" dirty="0">
              <a:cs typeface="Calibri" panose="020F0502020204030204"/>
            </a:endParaRPr>
          </a:p>
          <a:p>
            <a:pPr marL="342900" lvl="0" indent="-342900">
              <a:buFont typeface="Arial" panose="020B0604020202020204" pitchFamily="34" charset="0"/>
              <a:buChar char="•"/>
            </a:pPr>
            <a:r>
              <a:rPr lang="en-US" sz="2400" dirty="0"/>
              <a:t>Educating staff to enhance physical participation</a:t>
            </a:r>
            <a:endParaRPr lang="en-US" sz="2400" dirty="0">
              <a:cs typeface="Calibri" panose="020F0502020204030204"/>
            </a:endParaRPr>
          </a:p>
          <a:p>
            <a:pPr marL="285750" indent="-285750">
              <a:buFont typeface="Arial" panose="020B0604020202020204" pitchFamily="34" charset="0"/>
              <a:buChar char="•"/>
            </a:pPr>
            <a:endParaRPr lang="en-US">
              <a:cs typeface="Calibri" panose="020F0502020204030204"/>
            </a:endParaRPr>
          </a:p>
        </p:txBody>
      </p:sp>
    </p:spTree>
    <p:extLst>
      <p:ext uri="{BB962C8B-B14F-4D97-AF65-F5344CB8AC3E}">
        <p14:creationId xmlns:p14="http://schemas.microsoft.com/office/powerpoint/2010/main" val="393070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481CA-42EE-40CD-82F6-64E04A2AD38B}"/>
              </a:ext>
            </a:extLst>
          </p:cNvPr>
          <p:cNvSpPr txBox="1"/>
          <p:nvPr/>
        </p:nvSpPr>
        <p:spPr>
          <a:xfrm>
            <a:off x="431885" y="329985"/>
            <a:ext cx="7699145" cy="6463308"/>
          </a:xfrm>
          <a:prstGeom prst="rect">
            <a:avLst/>
          </a:prstGeom>
          <a:noFill/>
        </p:spPr>
        <p:txBody>
          <a:bodyPr wrap="square" lIns="91440" tIns="45720" rIns="91440" bIns="45720" rtlCol="0" anchor="t">
            <a:spAutoFit/>
          </a:bodyPr>
          <a:lstStyle/>
          <a:p>
            <a:r>
              <a:rPr lang="en-US" sz="3600" b="1" u="sng" dirty="0">
                <a:solidFill>
                  <a:schemeClr val="accent2"/>
                </a:solidFill>
              </a:rPr>
              <a:t>WHO IS ELIGIBLE FOR SCHOOL-BASED PHYSICAL THERAPY?</a:t>
            </a:r>
            <a:endParaRPr lang="en-US" sz="3600">
              <a:solidFill>
                <a:schemeClr val="accent2"/>
              </a:solidFill>
              <a:cs typeface="Calibri"/>
            </a:endParaRPr>
          </a:p>
          <a:p>
            <a:r>
              <a:rPr lang="en-US" sz="3600" dirty="0"/>
              <a:t>First and foremost, the proposed service must be </a:t>
            </a:r>
            <a:r>
              <a:rPr lang="en-US" sz="3600" b="1" dirty="0"/>
              <a:t>educationally relevant. </a:t>
            </a:r>
            <a:r>
              <a:rPr lang="en-US" sz="3600" dirty="0"/>
              <a:t>Secondly, the child’s needs must be able to be addressed </a:t>
            </a:r>
            <a:r>
              <a:rPr lang="en-US" sz="3600" b="1" dirty="0"/>
              <a:t>only</a:t>
            </a:r>
            <a:r>
              <a:rPr lang="en-US" sz="3600" dirty="0"/>
              <a:t> by the skilled service of a physical therapist. Some common physical concerns can be addressed by the classroom staff, with the support and consultations of a physical therapist.</a:t>
            </a:r>
            <a:endParaRPr lang="en-US" sz="3600" dirty="0">
              <a:cs typeface="Calibri"/>
            </a:endParaRPr>
          </a:p>
          <a:p>
            <a:endParaRPr lang="en-US"/>
          </a:p>
        </p:txBody>
      </p:sp>
      <p:pic>
        <p:nvPicPr>
          <p:cNvPr id="4" name="Picture 3" descr="A close up of a logo&#10;&#10;Description automatically generated">
            <a:extLst>
              <a:ext uri="{FF2B5EF4-FFF2-40B4-BE49-F238E27FC236}">
                <a16:creationId xmlns:a16="http://schemas.microsoft.com/office/drawing/2014/main" id="{CF9E9F33-ACB1-4CB8-83DD-5B99BD9892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25510" y="1109282"/>
            <a:ext cx="4307672" cy="4105687"/>
          </a:xfrm>
          <a:prstGeom prst="rect">
            <a:avLst/>
          </a:prstGeom>
        </p:spPr>
      </p:pic>
    </p:spTree>
    <p:extLst>
      <p:ext uri="{BB962C8B-B14F-4D97-AF65-F5344CB8AC3E}">
        <p14:creationId xmlns:p14="http://schemas.microsoft.com/office/powerpoint/2010/main" val="93527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C3ACA-3344-45AE-BF01-9ED3E045EAC1}"/>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b="1">
                <a:solidFill>
                  <a:schemeClr val="bg1"/>
                </a:solidFill>
              </a:rPr>
              <a:t>LAST CPSE MEETING</a:t>
            </a:r>
          </a:p>
        </p:txBody>
      </p:sp>
      <p:sp>
        <p:nvSpPr>
          <p:cNvPr id="4" name="Content Placeholder 3">
            <a:extLst>
              <a:ext uri="{FF2B5EF4-FFF2-40B4-BE49-F238E27FC236}">
                <a16:creationId xmlns:a16="http://schemas.microsoft.com/office/drawing/2014/main" id="{FC6C8715-91E2-4984-913B-7AEEB31DA547}"/>
              </a:ext>
            </a:extLst>
          </p:cNvPr>
          <p:cNvSpPr>
            <a:spLocks noGrp="1"/>
          </p:cNvSpPr>
          <p:nvPr>
            <p:ph sz="half" idx="2"/>
          </p:nvPr>
        </p:nvSpPr>
        <p:spPr>
          <a:xfrm>
            <a:off x="841248" y="2276857"/>
            <a:ext cx="5015484" cy="3900106"/>
          </a:xfrm>
        </p:spPr>
        <p:txBody>
          <a:bodyPr vert="horz" lIns="91440" tIns="45720" rIns="91440" bIns="45720" rtlCol="0" anchor="ctr">
            <a:normAutofit/>
          </a:bodyPr>
          <a:lstStyle/>
          <a:p>
            <a:r>
              <a:rPr lang="en-US" sz="2200"/>
              <a:t>Annual review to discuss progress</a:t>
            </a:r>
          </a:p>
          <a:p>
            <a:r>
              <a:rPr lang="en-US" sz="2200"/>
              <a:t>Determine if Extended School Year services (ESY) are appropriate</a:t>
            </a:r>
          </a:p>
          <a:p>
            <a:r>
              <a:rPr lang="en-US" sz="2200"/>
              <a:t>Determine whether your child will be:</a:t>
            </a:r>
          </a:p>
          <a:p>
            <a:pPr lvl="1"/>
            <a:r>
              <a:rPr lang="en-US" sz="2200"/>
              <a:t>Declassified OR</a:t>
            </a:r>
          </a:p>
          <a:p>
            <a:pPr lvl="1"/>
            <a:r>
              <a:rPr lang="en-US" sz="2200"/>
              <a:t>Referred to the Committee on Special Education (CSE)	</a:t>
            </a:r>
          </a:p>
        </p:txBody>
      </p:sp>
      <p:pic>
        <p:nvPicPr>
          <p:cNvPr id="6" name="Content Placeholder 5" descr="A picture containing person, child, indoor, little&#10;&#10;Description automatically generated">
            <a:extLst>
              <a:ext uri="{FF2B5EF4-FFF2-40B4-BE49-F238E27FC236}">
                <a16:creationId xmlns:a16="http://schemas.microsoft.com/office/drawing/2014/main" id="{218A2A05-F956-438D-879E-C51B49B920A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205" r="2955" b="-1"/>
          <a:stretch/>
        </p:blipFill>
        <p:spPr>
          <a:xfrm>
            <a:off x="6335270" y="2276857"/>
            <a:ext cx="5015484" cy="3900106"/>
          </a:xfrm>
          <a:prstGeom prst="rect">
            <a:avLst/>
          </a:prstGeom>
        </p:spPr>
      </p:pic>
    </p:spTree>
    <p:extLst>
      <p:ext uri="{BB962C8B-B14F-4D97-AF65-F5344CB8AC3E}">
        <p14:creationId xmlns:p14="http://schemas.microsoft.com/office/powerpoint/2010/main" val="154307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6946ED-83BA-4403-B784-850EC51F5F90}"/>
              </a:ext>
            </a:extLst>
          </p:cNvPr>
          <p:cNvSpPr txBox="1"/>
          <p:nvPr/>
        </p:nvSpPr>
        <p:spPr>
          <a:xfrm>
            <a:off x="573493" y="694481"/>
            <a:ext cx="10978041" cy="6463308"/>
          </a:xfrm>
          <a:prstGeom prst="rect">
            <a:avLst/>
          </a:prstGeom>
          <a:noFill/>
        </p:spPr>
        <p:txBody>
          <a:bodyPr wrap="square" rtlCol="0">
            <a:spAutoFit/>
          </a:bodyPr>
          <a:lstStyle/>
          <a:p>
            <a:r>
              <a:rPr lang="en-US" sz="3600" b="1" u="sng"/>
              <a:t>Physical therapy services may be direct or indirect. </a:t>
            </a:r>
            <a:endParaRPr lang="en-US" sz="3600"/>
          </a:p>
          <a:p>
            <a:r>
              <a:rPr lang="en-US" sz="3600"/>
              <a:t>For </a:t>
            </a:r>
            <a:r>
              <a:rPr lang="en-US" sz="3600" b="1"/>
              <a:t>direct</a:t>
            </a:r>
            <a:r>
              <a:rPr lang="en-US" sz="3600"/>
              <a:t> intervention, the therapist works with the student on a consistent basis either individually or in a group setting. This can be provided in the therapy room, classroom, physical education gym, playground, or any other location where the student needs to practice motor skills.</a:t>
            </a:r>
          </a:p>
          <a:p>
            <a:r>
              <a:rPr lang="en-US" sz="3600"/>
              <a:t>For </a:t>
            </a:r>
            <a:r>
              <a:rPr lang="en-US" sz="3600" b="1"/>
              <a:t>indirect</a:t>
            </a:r>
            <a:r>
              <a:rPr lang="en-US" sz="3600"/>
              <a:t> intervention, the therapist will consult with classroom staff and other interventionists to make recommendations and suggest strategies to enhance to student’s independence and participation in school.</a:t>
            </a:r>
          </a:p>
          <a:p>
            <a:endParaRPr lang="en-US"/>
          </a:p>
        </p:txBody>
      </p:sp>
    </p:spTree>
    <p:extLst>
      <p:ext uri="{BB962C8B-B14F-4D97-AF65-F5344CB8AC3E}">
        <p14:creationId xmlns:p14="http://schemas.microsoft.com/office/powerpoint/2010/main" val="409954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0BA5-C9B3-4D20-8149-CA0F30CD6301}"/>
              </a:ext>
            </a:extLst>
          </p:cNvPr>
          <p:cNvSpPr>
            <a:spLocks noGrp="1"/>
          </p:cNvSpPr>
          <p:nvPr>
            <p:ph type="title"/>
          </p:nvPr>
        </p:nvSpPr>
        <p:spPr>
          <a:xfrm>
            <a:off x="648929" y="629266"/>
            <a:ext cx="3651467" cy="1676603"/>
          </a:xfrm>
        </p:spPr>
        <p:txBody>
          <a:bodyPr>
            <a:normAutofit/>
          </a:bodyPr>
          <a:lstStyle/>
          <a:p>
            <a:r>
              <a:rPr lang="en-US" sz="3700" b="1">
                <a:latin typeface="Book Antiqua"/>
              </a:rPr>
              <a:t>COUNSELING</a:t>
            </a:r>
            <a:br>
              <a:rPr lang="en-US" sz="3700" b="1">
                <a:latin typeface="Book Antiqua"/>
              </a:rPr>
            </a:br>
            <a:endParaRPr lang="en-US" sz="3700"/>
          </a:p>
        </p:txBody>
      </p:sp>
      <p:sp>
        <p:nvSpPr>
          <p:cNvPr id="3" name="Content Placeholder 2">
            <a:extLst>
              <a:ext uri="{FF2B5EF4-FFF2-40B4-BE49-F238E27FC236}">
                <a16:creationId xmlns:a16="http://schemas.microsoft.com/office/drawing/2014/main" id="{CEDE7762-6258-4318-A9E0-6DDDC8338930}"/>
              </a:ext>
            </a:extLst>
          </p:cNvPr>
          <p:cNvSpPr>
            <a:spLocks noGrp="1"/>
          </p:cNvSpPr>
          <p:nvPr>
            <p:ph idx="1"/>
          </p:nvPr>
        </p:nvSpPr>
        <p:spPr>
          <a:xfrm>
            <a:off x="648931" y="1932509"/>
            <a:ext cx="3651466" cy="4535725"/>
          </a:xfrm>
        </p:spPr>
        <p:txBody>
          <a:bodyPr vert="horz" lIns="91440" tIns="45720" rIns="91440" bIns="45720" rtlCol="0" anchor="t">
            <a:noAutofit/>
          </a:bodyPr>
          <a:lstStyle/>
          <a:p>
            <a:r>
              <a:rPr lang="en-US" sz="2000" b="1" dirty="0">
                <a:latin typeface="Book Antiqua"/>
              </a:rPr>
              <a:t>Group and individual counseling is available in each elementary  building to address social/emotional functioning in school</a:t>
            </a:r>
            <a:endParaRPr lang="en-US" sz="2000" b="1" dirty="0">
              <a:latin typeface="Book Antiqua"/>
              <a:cs typeface="Calibri"/>
            </a:endParaRPr>
          </a:p>
          <a:p>
            <a:r>
              <a:rPr lang="en-US" sz="2000" b="1" dirty="0">
                <a:latin typeface="Book Antiqua"/>
              </a:rPr>
              <a:t>A full-time social worker is assigned to each elementary school</a:t>
            </a:r>
            <a:endParaRPr lang="en-US" sz="2000" b="1" dirty="0">
              <a:latin typeface="Book Antiqua"/>
              <a:cs typeface="Calibri"/>
            </a:endParaRPr>
          </a:p>
          <a:p>
            <a:r>
              <a:rPr lang="en-US" sz="2000" b="1" dirty="0">
                <a:latin typeface="Book Antiqua"/>
              </a:rPr>
              <a:t>Social workers also push into classrooms to address issues such as bullying, friendship skills and emotions.</a:t>
            </a:r>
            <a:endParaRPr lang="en-US" sz="2000" b="1" dirty="0">
              <a:latin typeface="Book Antiqua"/>
              <a:cs typeface="Calibri"/>
            </a:endParaRPr>
          </a:p>
          <a:p>
            <a:pPr marL="0" indent="0" algn="ctr">
              <a:buNone/>
            </a:pPr>
            <a:endParaRPr lang="en-US" sz="2000" b="1" dirty="0">
              <a:latin typeface="Book Antiqua"/>
            </a:endParaRPr>
          </a:p>
          <a:p>
            <a:endParaRPr lang="en-US" sz="1500" dirty="0"/>
          </a:p>
          <a:p>
            <a:endParaRPr lang="en-US" sz="1500" dirty="0"/>
          </a:p>
          <a:p>
            <a:endParaRPr lang="en-US" sz="1500" dirty="0"/>
          </a:p>
        </p:txBody>
      </p:sp>
      <p:pic>
        <p:nvPicPr>
          <p:cNvPr id="4" name="Picture 4" descr="A picture containing food&#10;&#10;Description generated with very high confidence">
            <a:extLst>
              <a:ext uri="{FF2B5EF4-FFF2-40B4-BE49-F238E27FC236}">
                <a16:creationId xmlns:a16="http://schemas.microsoft.com/office/drawing/2014/main" id="{77B39900-BBB5-4A04-BCFB-3FE1C4B1595B}"/>
              </a:ext>
            </a:extLst>
          </p:cNvPr>
          <p:cNvPicPr>
            <a:picLocks noChangeAspect="1"/>
          </p:cNvPicPr>
          <p:nvPr/>
        </p:nvPicPr>
        <p:blipFill rotWithShape="1">
          <a:blip r:embed="rId2"/>
          <a:srcRect r="-2" b="9199"/>
          <a:stretch/>
        </p:blipFill>
        <p:spPr>
          <a:xfrm>
            <a:off x="4639056" y="10"/>
            <a:ext cx="7552944" cy="6857990"/>
          </a:xfrm>
          <a:prstGeom prst="rect">
            <a:avLst/>
          </a:prstGeom>
          <a:effectLst/>
        </p:spPr>
      </p:pic>
    </p:spTree>
    <p:extLst>
      <p:ext uri="{BB962C8B-B14F-4D97-AF65-F5344CB8AC3E}">
        <p14:creationId xmlns:p14="http://schemas.microsoft.com/office/powerpoint/2010/main" val="1846106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1D376D-D1D2-48B9-8D7D-099034A71FF5}"/>
              </a:ext>
            </a:extLst>
          </p:cNvPr>
          <p:cNvPicPr>
            <a:picLocks noChangeAspect="1"/>
          </p:cNvPicPr>
          <p:nvPr/>
        </p:nvPicPr>
        <p:blipFill rotWithShape="1">
          <a:blip r:embed="rId2">
            <a:duotone>
              <a:prstClr val="black"/>
              <a:schemeClr val="tx2">
                <a:tint val="45000"/>
                <a:satMod val="400000"/>
              </a:schemeClr>
            </a:duotone>
            <a:alphaModFix amt="25000"/>
          </a:blip>
          <a:srcRect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96E7C782-7BAA-48DF-B5A6-4032C31465B0}"/>
              </a:ext>
            </a:extLst>
          </p:cNvPr>
          <p:cNvSpPr>
            <a:spLocks noGrp="1"/>
          </p:cNvSpPr>
          <p:nvPr>
            <p:ph type="title"/>
          </p:nvPr>
        </p:nvSpPr>
        <p:spPr>
          <a:xfrm>
            <a:off x="838200" y="365125"/>
            <a:ext cx="10515600" cy="1325563"/>
          </a:xfrm>
        </p:spPr>
        <p:txBody>
          <a:bodyPr>
            <a:normAutofit/>
          </a:bodyPr>
          <a:lstStyle/>
          <a:p>
            <a:r>
              <a:rPr lang="en-US">
                <a:latin typeface="Calibri"/>
                <a:cs typeface="Calibri"/>
              </a:rPr>
              <a:t>Additional Supports</a:t>
            </a:r>
            <a:endParaRPr lang="en-US"/>
          </a:p>
        </p:txBody>
      </p:sp>
      <p:graphicFrame>
        <p:nvGraphicFramePr>
          <p:cNvPr id="5" name="Content Placeholder 2">
            <a:extLst>
              <a:ext uri="{FF2B5EF4-FFF2-40B4-BE49-F238E27FC236}">
                <a16:creationId xmlns:a16="http://schemas.microsoft.com/office/drawing/2014/main" id="{FE979963-D513-4CFC-B69C-A4C38B1AAE8C}"/>
              </a:ext>
            </a:extLst>
          </p:cNvPr>
          <p:cNvGraphicFramePr>
            <a:graphicFrameLocks noGrp="1"/>
          </p:cNvGraphicFramePr>
          <p:nvPr>
            <p:ph idx="1"/>
            <p:extLst>
              <p:ext uri="{D42A27DB-BD31-4B8C-83A1-F6EECF244321}">
                <p14:modId xmlns:p14="http://schemas.microsoft.com/office/powerpoint/2010/main" val="1578930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69776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C104A-3326-4FB4-B047-9C237C9F2C74}"/>
              </a:ext>
            </a:extLst>
          </p:cNvPr>
          <p:cNvSpPr>
            <a:spLocks noGrp="1"/>
          </p:cNvSpPr>
          <p:nvPr>
            <p:ph type="title"/>
          </p:nvPr>
        </p:nvSpPr>
        <p:spPr>
          <a:xfrm>
            <a:off x="838200" y="365125"/>
            <a:ext cx="10515600" cy="1325563"/>
          </a:xfrm>
        </p:spPr>
        <p:txBody>
          <a:bodyPr>
            <a:normAutofit/>
          </a:bodyPr>
          <a:lstStyle/>
          <a:p>
            <a:r>
              <a:rPr lang="en-US" sz="4600" b="1">
                <a:solidFill>
                  <a:srgbClr val="FFFFFF"/>
                </a:solidFill>
              </a:rPr>
              <a:t>Section 504 Plans</a:t>
            </a:r>
          </a:p>
        </p:txBody>
      </p:sp>
      <p:sp>
        <p:nvSpPr>
          <p:cNvPr id="3" name="Content Placeholder 2">
            <a:extLst>
              <a:ext uri="{FF2B5EF4-FFF2-40B4-BE49-F238E27FC236}">
                <a16:creationId xmlns:a16="http://schemas.microsoft.com/office/drawing/2014/main" id="{1D6562A7-070B-4136-B5E6-34C2524441D8}"/>
              </a:ext>
            </a:extLst>
          </p:cNvPr>
          <p:cNvSpPr>
            <a:spLocks noGrp="1"/>
          </p:cNvSpPr>
          <p:nvPr>
            <p:ph idx="1"/>
          </p:nvPr>
        </p:nvSpPr>
        <p:spPr>
          <a:xfrm>
            <a:off x="838200" y="2438400"/>
            <a:ext cx="10515600" cy="3738562"/>
          </a:xfrm>
        </p:spPr>
        <p:txBody>
          <a:bodyPr>
            <a:normAutofit/>
          </a:bodyPr>
          <a:lstStyle/>
          <a:p>
            <a:r>
              <a:rPr lang="en-US" sz="2600" b="1"/>
              <a:t>A 504 plan is a blueprint for how a school will provide support and remove barriers for a student with a disability </a:t>
            </a:r>
          </a:p>
          <a:p>
            <a:r>
              <a:rPr lang="en-US" sz="2600" b="1"/>
              <a:t>A 504 plan provides services and changes to the learning environment to enable students to learn alongside their peers</a:t>
            </a:r>
          </a:p>
          <a:p>
            <a:r>
              <a:rPr lang="en-US" sz="2600" b="1"/>
              <a:t>A 504 plan covers a wide range of different struggles in school.  The disability must interfere with a child’s ability to learn in a general education classroom.  The disability must substantially limit one of more basic life activities. This can include learning, reading, communicating and thinking  </a:t>
            </a:r>
            <a:endParaRPr lang="en-US" sz="2600" b="1">
              <a:highlight>
                <a:srgbClr val="FFFF00"/>
              </a:highlight>
            </a:endParaRPr>
          </a:p>
        </p:txBody>
      </p:sp>
    </p:spTree>
    <p:extLst>
      <p:ext uri="{BB962C8B-B14F-4D97-AF65-F5344CB8AC3E}">
        <p14:creationId xmlns:p14="http://schemas.microsoft.com/office/powerpoint/2010/main" val="1636850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C104A-3326-4FB4-B047-9C237C9F2C74}"/>
              </a:ext>
            </a:extLst>
          </p:cNvPr>
          <p:cNvSpPr>
            <a:spLocks noGrp="1"/>
          </p:cNvSpPr>
          <p:nvPr>
            <p:ph type="title"/>
          </p:nvPr>
        </p:nvSpPr>
        <p:spPr>
          <a:xfrm>
            <a:off x="838200" y="365125"/>
            <a:ext cx="10515600" cy="1325563"/>
          </a:xfrm>
        </p:spPr>
        <p:txBody>
          <a:bodyPr>
            <a:normAutofit/>
          </a:bodyPr>
          <a:lstStyle/>
          <a:p>
            <a:r>
              <a:rPr lang="en-US" sz="4600" b="1">
                <a:solidFill>
                  <a:srgbClr val="FFFFFF"/>
                </a:solidFill>
              </a:rPr>
              <a:t>Section 504 Plans Continued</a:t>
            </a:r>
          </a:p>
        </p:txBody>
      </p:sp>
      <p:sp>
        <p:nvSpPr>
          <p:cNvPr id="3" name="Content Placeholder 2">
            <a:extLst>
              <a:ext uri="{FF2B5EF4-FFF2-40B4-BE49-F238E27FC236}">
                <a16:creationId xmlns:a16="http://schemas.microsoft.com/office/drawing/2014/main" id="{1D6562A7-070B-4136-B5E6-34C2524441D8}"/>
              </a:ext>
            </a:extLst>
          </p:cNvPr>
          <p:cNvSpPr>
            <a:spLocks noGrp="1"/>
          </p:cNvSpPr>
          <p:nvPr>
            <p:ph idx="1"/>
          </p:nvPr>
        </p:nvSpPr>
        <p:spPr>
          <a:xfrm>
            <a:off x="838200" y="2438400"/>
            <a:ext cx="10515600" cy="3738562"/>
          </a:xfrm>
        </p:spPr>
        <p:txBody>
          <a:bodyPr vert="horz" lIns="91440" tIns="45720" rIns="91440" bIns="45720" rtlCol="0" anchor="t">
            <a:normAutofit lnSpcReduction="10000"/>
          </a:bodyPr>
          <a:lstStyle/>
          <a:p>
            <a:pPr>
              <a:spcBef>
                <a:spcPts val="0"/>
              </a:spcBef>
            </a:pPr>
            <a:r>
              <a:rPr lang="en-US" sz="2400" b="1">
                <a:ea typeface="+mn-lt"/>
                <a:cs typeface="+mn-lt"/>
              </a:rPr>
              <a:t>504 plans often include accommodations. These can include changes to the environment, changes to instruction, changes to how curriculum is presented.</a:t>
            </a:r>
          </a:p>
          <a:p>
            <a:pPr>
              <a:spcBef>
                <a:spcPts val="0"/>
              </a:spcBef>
            </a:pPr>
            <a:endParaRPr lang="en-US" sz="2400" b="1">
              <a:ea typeface="+mn-lt"/>
              <a:cs typeface="+mn-lt"/>
            </a:endParaRPr>
          </a:p>
          <a:p>
            <a:pPr>
              <a:spcBef>
                <a:spcPts val="0"/>
              </a:spcBef>
            </a:pPr>
            <a:r>
              <a:rPr lang="en-US" sz="2400" b="1">
                <a:ea typeface="+mn-lt"/>
                <a:cs typeface="+mn-lt"/>
              </a:rPr>
              <a:t>Accommodations do not change what a child learns, just how they learn it.</a:t>
            </a:r>
          </a:p>
          <a:p>
            <a:pPr lvl="1">
              <a:spcBef>
                <a:spcPts val="0"/>
              </a:spcBef>
            </a:pPr>
            <a:r>
              <a:rPr lang="en-US" b="1">
                <a:ea typeface="+mn-lt"/>
                <a:cs typeface="+mn-lt"/>
              </a:rPr>
              <a:t>Some children may get services to help build skills (For example, OT and PT).</a:t>
            </a:r>
          </a:p>
          <a:p>
            <a:pPr lvl="1">
              <a:spcBef>
                <a:spcPts val="0"/>
              </a:spcBef>
            </a:pPr>
            <a:r>
              <a:rPr lang="en-US" b="1">
                <a:ea typeface="+mn-lt"/>
                <a:cs typeface="+mn-lt"/>
              </a:rPr>
              <a:t>Some might get supports for social and emotional challenges.</a:t>
            </a:r>
            <a:endParaRPr lang="en-US"/>
          </a:p>
          <a:p>
            <a:pPr lvl="1">
              <a:spcBef>
                <a:spcPts val="0"/>
              </a:spcBef>
            </a:pPr>
            <a:r>
              <a:rPr lang="en-US" b="1">
                <a:ea typeface="+mn-lt"/>
                <a:cs typeface="+mn-lt"/>
              </a:rPr>
              <a:t>504 plans can provide modifications.  Modifications change what a student is taught or expected to learn.  For instance, a student might get fewer homework assignments.</a:t>
            </a:r>
          </a:p>
          <a:p>
            <a:pPr lvl="1">
              <a:spcBef>
                <a:spcPts val="0"/>
              </a:spcBef>
            </a:pPr>
            <a:endParaRPr lang="en-US" sz="2400" b="1">
              <a:ea typeface="+mn-lt"/>
              <a:cs typeface="+mn-lt"/>
            </a:endParaRPr>
          </a:p>
          <a:p>
            <a:pPr marL="0" indent="0">
              <a:spcBef>
                <a:spcPts val="0"/>
              </a:spcBef>
              <a:buNone/>
            </a:pPr>
            <a:endParaRPr lang="en-US" sz="2400">
              <a:ea typeface="+mn-lt"/>
              <a:cs typeface="+mn-lt"/>
            </a:endParaRPr>
          </a:p>
          <a:p>
            <a:pPr marL="0" indent="0" algn="ctr">
              <a:spcBef>
                <a:spcPts val="0"/>
              </a:spcBef>
              <a:buNone/>
            </a:pPr>
            <a:r>
              <a:rPr lang="en-US" sz="2400" b="1">
                <a:ea typeface="+mn-lt"/>
                <a:cs typeface="+mn-lt"/>
              </a:rPr>
              <a:t>A 504 Plan is requested through your building principal</a:t>
            </a:r>
          </a:p>
          <a:p>
            <a:endParaRPr lang="en-US" sz="2400" b="1">
              <a:cs typeface="Calibri"/>
            </a:endParaRPr>
          </a:p>
        </p:txBody>
      </p:sp>
    </p:spTree>
    <p:extLst>
      <p:ext uri="{BB962C8B-B14F-4D97-AF65-F5344CB8AC3E}">
        <p14:creationId xmlns:p14="http://schemas.microsoft.com/office/powerpoint/2010/main" val="294111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8971AD-4E7A-44D3-915E-45D70EB4ED3D}"/>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b="1" kern="1200">
                <a:solidFill>
                  <a:schemeClr val="tx1"/>
                </a:solidFill>
                <a:latin typeface="+mj-lt"/>
                <a:ea typeface="+mj-ea"/>
                <a:cs typeface="+mj-cs"/>
              </a:rPr>
              <a:t>Tips for Parents</a:t>
            </a:r>
          </a:p>
        </p:txBody>
      </p:sp>
      <p:sp>
        <p:nvSpPr>
          <p:cNvPr id="8" name="Content Placeholder 7">
            <a:extLst>
              <a:ext uri="{FF2B5EF4-FFF2-40B4-BE49-F238E27FC236}">
                <a16:creationId xmlns:a16="http://schemas.microsoft.com/office/drawing/2014/main" id="{FBD48E31-7F4A-400A-AAD0-2299E2C7C83F}"/>
              </a:ext>
            </a:extLst>
          </p:cNvPr>
          <p:cNvSpPr>
            <a:spLocks noGrp="1"/>
          </p:cNvSpPr>
          <p:nvPr>
            <p:ph sz="half" idx="1"/>
          </p:nvPr>
        </p:nvSpPr>
        <p:spPr>
          <a:xfrm>
            <a:off x="4955354" y="2682433"/>
            <a:ext cx="6282169" cy="3215749"/>
          </a:xfrm>
        </p:spPr>
        <p:txBody>
          <a:bodyPr vert="horz" lIns="91440" tIns="45720" rIns="91440" bIns="45720" rtlCol="0">
            <a:normAutofit/>
          </a:bodyPr>
          <a:lstStyle/>
          <a:p>
            <a:r>
              <a:rPr lang="en-US" sz="2200"/>
              <a:t>You are an excellent source of information about your child.  Your input to your child’s program is valuable and important.</a:t>
            </a:r>
          </a:p>
          <a:p>
            <a:r>
              <a:rPr lang="en-US" sz="2200"/>
              <a:t>A team approach, in which you and the school are working together, is the BEST approach.</a:t>
            </a:r>
          </a:p>
          <a:p>
            <a:r>
              <a:rPr lang="en-US" sz="2200"/>
              <a:t>Keep in contact with your child’s teacher on a regular basis. Informal conversations or notes are an excellent way to stay informed and establish a relationship with your child’s teacher.</a:t>
            </a:r>
          </a:p>
          <a:p>
            <a:endParaRPr lang="en-US" sz="2200"/>
          </a:p>
        </p:txBody>
      </p:sp>
      <p:pic>
        <p:nvPicPr>
          <p:cNvPr id="11" name="Content Placeholder 10" descr="A close up of a sign&#10;&#10;Description automatically generated">
            <a:extLst>
              <a:ext uri="{FF2B5EF4-FFF2-40B4-BE49-F238E27FC236}">
                <a16:creationId xmlns:a16="http://schemas.microsoft.com/office/drawing/2014/main" id="{EAE38320-AF93-4FB2-8F3A-D5212B1C07D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22143" y="2811104"/>
            <a:ext cx="2950240" cy="2928114"/>
          </a:xfrm>
          <a:prstGeom prst="rect">
            <a:avLst/>
          </a:prstGeom>
        </p:spPr>
      </p:pic>
    </p:spTree>
    <p:extLst>
      <p:ext uri="{BB962C8B-B14F-4D97-AF65-F5344CB8AC3E}">
        <p14:creationId xmlns:p14="http://schemas.microsoft.com/office/powerpoint/2010/main" val="404211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F7F6D1-BB05-43E5-99BE-06C1D9FAA840}"/>
              </a:ext>
            </a:extLst>
          </p:cNvPr>
          <p:cNvSpPr>
            <a:spLocks noGrp="1"/>
          </p:cNvSpPr>
          <p:nvPr>
            <p:ph type="title"/>
          </p:nvPr>
        </p:nvSpPr>
        <p:spPr/>
        <p:txBody>
          <a:bodyPr/>
          <a:lstStyle/>
          <a:p>
            <a:pPr algn="ctr"/>
            <a:r>
              <a:rPr lang="en-US" b="1">
                <a:solidFill>
                  <a:srgbClr val="FFC000"/>
                </a:solidFill>
                <a:latin typeface="Cooper Black" panose="0208090404030B020404" pitchFamily="18" charset="0"/>
              </a:rPr>
              <a:t>QUESTIONS</a:t>
            </a:r>
          </a:p>
        </p:txBody>
      </p:sp>
      <p:sp>
        <p:nvSpPr>
          <p:cNvPr id="9" name="Content Placeholder 8">
            <a:extLst>
              <a:ext uri="{FF2B5EF4-FFF2-40B4-BE49-F238E27FC236}">
                <a16:creationId xmlns:a16="http://schemas.microsoft.com/office/drawing/2014/main" id="{ECF847A2-2950-483A-826B-54B579A532EA}"/>
              </a:ext>
            </a:extLst>
          </p:cNvPr>
          <p:cNvSpPr>
            <a:spLocks noGrp="1"/>
          </p:cNvSpPr>
          <p:nvPr>
            <p:ph sz="half" idx="1"/>
          </p:nvPr>
        </p:nvSpPr>
        <p:spPr/>
        <p:txBody>
          <a:bodyPr vert="horz" lIns="91440" tIns="45720" rIns="91440" bIns="45720" rtlCol="0" anchor="t">
            <a:normAutofit/>
          </a:bodyPr>
          <a:lstStyle/>
          <a:p>
            <a:pPr marL="0" indent="0">
              <a:buNone/>
            </a:pPr>
            <a:r>
              <a:rPr lang="en-US" dirty="0"/>
              <a:t>Contact Nicole Parete</a:t>
            </a:r>
          </a:p>
          <a:p>
            <a:pPr marL="0" indent="0">
              <a:buNone/>
            </a:pPr>
            <a:r>
              <a:rPr lang="en-US" dirty="0"/>
              <a:t>(845) 895-7104</a:t>
            </a:r>
          </a:p>
          <a:p>
            <a:pPr marL="0" indent="0">
              <a:buNone/>
            </a:pPr>
            <a:r>
              <a:rPr lang="en-US" dirty="0">
                <a:hlinkClick r:id="rId2"/>
              </a:rPr>
              <a:t>nparete@wallkillcsd.k12.ny.us</a:t>
            </a:r>
            <a:endParaRPr lang="en-US" dirty="0"/>
          </a:p>
          <a:p>
            <a:pPr marL="0" indent="0">
              <a:buNone/>
            </a:pPr>
            <a:endParaRPr lang="en-US" dirty="0"/>
          </a:p>
          <a:p>
            <a:pPr marL="0" indent="0">
              <a:buNone/>
            </a:pPr>
            <a:r>
              <a:rPr lang="en-US" dirty="0">
                <a:ea typeface="Calibri"/>
                <a:cs typeface="Calibri"/>
              </a:rPr>
              <a:t>Contact David Albert</a:t>
            </a:r>
            <a:endParaRPr lang="en-US" dirty="0"/>
          </a:p>
          <a:p>
            <a:pPr marL="0" indent="0">
              <a:buNone/>
            </a:pPr>
            <a:r>
              <a:rPr lang="en-US" dirty="0">
                <a:ea typeface="Calibri" panose="020F0502020204030204"/>
                <a:cs typeface="Calibri" panose="020F0502020204030204"/>
              </a:rPr>
              <a:t>(845) 895-7104</a:t>
            </a:r>
          </a:p>
          <a:p>
            <a:pPr marL="0" indent="0">
              <a:buNone/>
            </a:pPr>
            <a:r>
              <a:rPr lang="en-US" dirty="0">
                <a:ea typeface="Calibri"/>
                <a:cs typeface="Calibri"/>
                <a:hlinkClick r:id="rId3"/>
              </a:rPr>
              <a:t>dalbert@wallkillcsd.k12.ny.us</a:t>
            </a:r>
            <a:endParaRPr lang="en-US" dirty="0">
              <a:ea typeface="Calibri"/>
              <a:cs typeface="Calibri"/>
            </a:endParaRPr>
          </a:p>
          <a:p>
            <a:pPr marL="0" indent="0">
              <a:buNone/>
            </a:pPr>
            <a:endParaRPr lang="en-US" dirty="0">
              <a:ea typeface="Calibri"/>
              <a:cs typeface="Calibri"/>
            </a:endParaRPr>
          </a:p>
          <a:p>
            <a:pPr marL="0" indent="0">
              <a:buNone/>
            </a:pPr>
            <a:endParaRPr lang="en-US" dirty="0"/>
          </a:p>
          <a:p>
            <a:pPr marL="0" indent="0">
              <a:buNone/>
            </a:pPr>
            <a:endParaRPr lang="en-US" dirty="0"/>
          </a:p>
          <a:p>
            <a:pPr marL="0" indent="0">
              <a:buNone/>
            </a:pPr>
            <a:endParaRPr lang="en-US" dirty="0">
              <a:ea typeface="Calibri" panose="020F0502020204030204"/>
              <a:cs typeface="Calibri" panose="020F0502020204030204"/>
            </a:endParaRPr>
          </a:p>
          <a:p>
            <a:pPr marL="0" indent="0">
              <a:buNone/>
            </a:pPr>
            <a:endParaRPr lang="en-US" dirty="0">
              <a:ea typeface="Calibri" panose="020F0502020204030204"/>
              <a:cs typeface="Calibri" panose="020F0502020204030204"/>
            </a:endParaRPr>
          </a:p>
        </p:txBody>
      </p:sp>
      <p:sp>
        <p:nvSpPr>
          <p:cNvPr id="11" name="Content Placeholder 10">
            <a:extLst>
              <a:ext uri="{FF2B5EF4-FFF2-40B4-BE49-F238E27FC236}">
                <a16:creationId xmlns:a16="http://schemas.microsoft.com/office/drawing/2014/main" id="{9C2053DD-7C8D-4350-9899-0BDA5D703CD9}"/>
              </a:ext>
            </a:extLst>
          </p:cNvPr>
          <p:cNvSpPr>
            <a:spLocks noGrp="1"/>
          </p:cNvSpPr>
          <p:nvPr>
            <p:ph sz="half" idx="2"/>
          </p:nvPr>
        </p:nvSpPr>
        <p:spPr/>
        <p:txBody>
          <a:bodyPr/>
          <a:lstStyle/>
          <a:p>
            <a:pPr marL="0" indent="0">
              <a:buNone/>
            </a:pPr>
            <a:r>
              <a:rPr lang="en-US"/>
              <a:t>Contact Danielle Krebs</a:t>
            </a:r>
          </a:p>
          <a:p>
            <a:pPr marL="0" indent="0">
              <a:buNone/>
            </a:pPr>
            <a:r>
              <a:rPr lang="en-US"/>
              <a:t>(845) 895-7114</a:t>
            </a:r>
          </a:p>
          <a:p>
            <a:pPr marL="0" indent="0">
              <a:buNone/>
            </a:pPr>
            <a:r>
              <a:rPr lang="en-US">
                <a:hlinkClick r:id="rId4"/>
              </a:rPr>
              <a:t>dkrebs@wallkillcsd.k12.ny.us</a:t>
            </a:r>
            <a:endParaRPr lang="en-US"/>
          </a:p>
          <a:p>
            <a:endParaRPr lang="en-US"/>
          </a:p>
        </p:txBody>
      </p:sp>
    </p:spTree>
    <p:extLst>
      <p:ext uri="{BB962C8B-B14F-4D97-AF65-F5344CB8AC3E}">
        <p14:creationId xmlns:p14="http://schemas.microsoft.com/office/powerpoint/2010/main" val="163574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D863-141D-48ED-8C58-B274DE493A06}"/>
              </a:ext>
            </a:extLst>
          </p:cNvPr>
          <p:cNvSpPr>
            <a:spLocks noGrp="1"/>
          </p:cNvSpPr>
          <p:nvPr>
            <p:ph type="title"/>
          </p:nvPr>
        </p:nvSpPr>
        <p:spPr>
          <a:xfrm>
            <a:off x="737559" y="494521"/>
            <a:ext cx="10831901" cy="1325563"/>
          </a:xfrm>
        </p:spPr>
        <p:txBody>
          <a:bodyPr>
            <a:normAutofit/>
          </a:bodyPr>
          <a:lstStyle/>
          <a:p>
            <a:r>
              <a:rPr lang="en-US">
                <a:latin typeface="Berlin Sans FB" panose="020E0602020502020306" pitchFamily="34" charset="0"/>
                <a:cs typeface="Aharoni" panose="02010803020104030203" pitchFamily="2" charset="-79"/>
              </a:rPr>
              <a:t>What Does Declassification/Ineligibility Mean?</a:t>
            </a:r>
          </a:p>
        </p:txBody>
      </p:sp>
      <p:graphicFrame>
        <p:nvGraphicFramePr>
          <p:cNvPr id="5" name="Content Placeholder 2">
            <a:extLst>
              <a:ext uri="{FF2B5EF4-FFF2-40B4-BE49-F238E27FC236}">
                <a16:creationId xmlns:a16="http://schemas.microsoft.com/office/drawing/2014/main" id="{A229057F-B986-4A55-B043-FFF8701C75B3}"/>
              </a:ext>
            </a:extLst>
          </p:cNvPr>
          <p:cNvGraphicFramePr>
            <a:graphicFrameLocks noGrp="1"/>
          </p:cNvGraphicFramePr>
          <p:nvPr>
            <p:ph idx="1"/>
            <p:extLst>
              <p:ext uri="{D42A27DB-BD31-4B8C-83A1-F6EECF244321}">
                <p14:modId xmlns:p14="http://schemas.microsoft.com/office/powerpoint/2010/main" val="16768461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59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650E17-F4E6-4ACF-A8D1-471132935AAE}"/>
              </a:ext>
            </a:extLst>
          </p:cNvPr>
          <p:cNvSpPr>
            <a:spLocks noGrp="1"/>
          </p:cNvSpPr>
          <p:nvPr>
            <p:ph type="title"/>
          </p:nvPr>
        </p:nvSpPr>
        <p:spPr>
          <a:xfrm>
            <a:off x="838200" y="2337048"/>
            <a:ext cx="2899189" cy="1976244"/>
          </a:xfrm>
        </p:spPr>
        <p:txBody>
          <a:bodyPr anchor="t">
            <a:normAutofit/>
          </a:bodyPr>
          <a:lstStyle/>
          <a:p>
            <a:r>
              <a:rPr lang="en-US" sz="4000">
                <a:solidFill>
                  <a:srgbClr val="FFFFFF"/>
                </a:solidFill>
                <a:latin typeface="Baskerville Old Face" panose="02020602080505020303" pitchFamily="18" charset="0"/>
              </a:rPr>
              <a:t>Student Moving to CSE </a:t>
            </a:r>
          </a:p>
        </p:txBody>
      </p:sp>
      <p:sp>
        <p:nvSpPr>
          <p:cNvPr id="3" name="Content Placeholder 2">
            <a:extLst>
              <a:ext uri="{FF2B5EF4-FFF2-40B4-BE49-F238E27FC236}">
                <a16:creationId xmlns:a16="http://schemas.microsoft.com/office/drawing/2014/main" id="{925B84D8-C2FD-4311-8875-834B1944F3A1}"/>
              </a:ext>
            </a:extLst>
          </p:cNvPr>
          <p:cNvSpPr>
            <a:spLocks noGrp="1"/>
          </p:cNvSpPr>
          <p:nvPr>
            <p:ph sz="half" idx="1"/>
          </p:nvPr>
        </p:nvSpPr>
        <p:spPr>
          <a:xfrm>
            <a:off x="4380855" y="1412489"/>
            <a:ext cx="3427283" cy="4363844"/>
          </a:xfrm>
        </p:spPr>
        <p:txBody>
          <a:bodyPr vert="horz" lIns="91440" tIns="45720" rIns="91440" bIns="45720" rtlCol="0">
            <a:normAutofit/>
          </a:bodyPr>
          <a:lstStyle/>
          <a:p>
            <a:endParaRPr lang="en-US" sz="1100" b="1">
              <a:latin typeface="Times New Roman"/>
              <a:cs typeface="Times New Roman"/>
            </a:endParaRPr>
          </a:p>
          <a:p>
            <a:r>
              <a:rPr lang="en-US" sz="1100">
                <a:latin typeface="Arial Black"/>
                <a:cs typeface="Times New Roman"/>
              </a:rPr>
              <a:t>Your preschooler is currently receiving special education services as a “preschooler with a disability”</a:t>
            </a:r>
            <a:endParaRPr lang="en-US" sz="1100">
              <a:latin typeface="Arial Black"/>
              <a:cs typeface="Calibri" panose="020F0502020204030204"/>
            </a:endParaRPr>
          </a:p>
          <a:p>
            <a:endParaRPr lang="en-US" sz="1100">
              <a:latin typeface="Arial Black"/>
              <a:cs typeface="Times New Roman"/>
            </a:endParaRPr>
          </a:p>
          <a:p>
            <a:r>
              <a:rPr lang="en-US" sz="1100">
                <a:latin typeface="Arial Black"/>
                <a:cs typeface="Times New Roman"/>
              </a:rPr>
              <a:t>New York State Education Department has established 13 classifications that lead to CSE eligibility</a:t>
            </a:r>
          </a:p>
          <a:p>
            <a:endParaRPr lang="en-US" sz="1100">
              <a:latin typeface="Arial Black"/>
              <a:cs typeface="Times New Roman"/>
            </a:endParaRPr>
          </a:p>
          <a:p>
            <a:r>
              <a:rPr lang="en-US" sz="1100">
                <a:latin typeface="Arial Black"/>
                <a:cs typeface="Times New Roman"/>
              </a:rPr>
              <a:t>There are specific criteria for meeting each classification</a:t>
            </a:r>
          </a:p>
          <a:p>
            <a:pPr marL="0" indent="0">
              <a:buNone/>
            </a:pPr>
            <a:r>
              <a:rPr lang="en-US" sz="1100">
                <a:latin typeface="Arial Black"/>
                <a:cs typeface="Times New Roman"/>
              </a:rPr>
              <a:t>        </a:t>
            </a:r>
          </a:p>
          <a:p>
            <a:pPr marL="0" indent="0">
              <a:buNone/>
            </a:pPr>
            <a:r>
              <a:rPr lang="en-US" sz="1100">
                <a:latin typeface="Arial Black"/>
                <a:cs typeface="Times New Roman"/>
              </a:rPr>
              <a:t>                                                                                         </a:t>
            </a:r>
            <a:endParaRPr lang="en-US" sz="1100">
              <a:latin typeface="Arial Black"/>
              <a:cs typeface="Calibri"/>
            </a:endParaRPr>
          </a:p>
          <a:p>
            <a:pPr marL="0" indent="0">
              <a:buNone/>
            </a:pPr>
            <a:r>
              <a:rPr lang="en-US" sz="1100" b="1">
                <a:latin typeface="Arial"/>
                <a:cs typeface="Times New Roman"/>
              </a:rPr>
              <a:t>                  </a:t>
            </a:r>
          </a:p>
          <a:p>
            <a:pPr marL="0" indent="0">
              <a:buNone/>
            </a:pPr>
            <a:r>
              <a:rPr lang="en-US" sz="1100" b="1">
                <a:latin typeface="Arial"/>
                <a:cs typeface="Times New Roman"/>
              </a:rPr>
              <a:t>                  </a:t>
            </a:r>
          </a:p>
          <a:p>
            <a:endParaRPr lang="en-US" sz="1100">
              <a:cs typeface="Calibri" panose="020F0502020204030204"/>
            </a:endParaRPr>
          </a:p>
        </p:txBody>
      </p:sp>
      <p:cxnSp>
        <p:nvCxnSpPr>
          <p:cNvPr id="29" name="Straight Connector 28">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EC7E3E6-B667-4473-98B2-F3F0B25E0CB2}"/>
              </a:ext>
            </a:extLst>
          </p:cNvPr>
          <p:cNvSpPr>
            <a:spLocks noGrp="1"/>
          </p:cNvSpPr>
          <p:nvPr>
            <p:ph sz="half" idx="2"/>
          </p:nvPr>
        </p:nvSpPr>
        <p:spPr>
          <a:xfrm>
            <a:off x="8451604" y="1412489"/>
            <a:ext cx="3197701" cy="4363844"/>
          </a:xfrm>
        </p:spPr>
        <p:txBody>
          <a:bodyPr vert="horz" lIns="91440" tIns="45720" rIns="91440" bIns="45720" rtlCol="0" anchor="t">
            <a:normAutofit/>
          </a:bodyPr>
          <a:lstStyle/>
          <a:p>
            <a:pPr>
              <a:buNone/>
            </a:pPr>
            <a:r>
              <a:rPr lang="en-US" sz="1400" b="1" dirty="0">
                <a:cs typeface="Calibri"/>
              </a:rPr>
              <a:t>Autism</a:t>
            </a:r>
          </a:p>
          <a:p>
            <a:pPr>
              <a:buNone/>
            </a:pPr>
            <a:r>
              <a:rPr lang="en-US" sz="1400" b="1" dirty="0">
                <a:cs typeface="Calibri"/>
              </a:rPr>
              <a:t>Deafness</a:t>
            </a:r>
          </a:p>
          <a:p>
            <a:pPr>
              <a:buNone/>
            </a:pPr>
            <a:r>
              <a:rPr lang="en-US" sz="1400" b="1" dirty="0">
                <a:cs typeface="Calibri"/>
              </a:rPr>
              <a:t>Deaf-Blindness</a:t>
            </a:r>
          </a:p>
          <a:p>
            <a:pPr>
              <a:buNone/>
            </a:pPr>
            <a:r>
              <a:rPr lang="en-US" sz="1400" b="1" dirty="0">
                <a:cs typeface="Calibri"/>
              </a:rPr>
              <a:t>Emotional Disturbance</a:t>
            </a:r>
          </a:p>
          <a:p>
            <a:pPr>
              <a:buNone/>
            </a:pPr>
            <a:r>
              <a:rPr lang="en-US" sz="1400" b="1" dirty="0">
                <a:cs typeface="Calibri"/>
              </a:rPr>
              <a:t>Hearing Impairment</a:t>
            </a:r>
          </a:p>
          <a:p>
            <a:pPr>
              <a:buNone/>
            </a:pPr>
            <a:r>
              <a:rPr lang="en-US" sz="1400" b="1" dirty="0">
                <a:cs typeface="Calibri"/>
              </a:rPr>
              <a:t>Intellectual Disability</a:t>
            </a:r>
          </a:p>
          <a:p>
            <a:pPr>
              <a:buNone/>
            </a:pPr>
            <a:r>
              <a:rPr lang="en-US" sz="1400" b="1" dirty="0">
                <a:cs typeface="Calibri"/>
              </a:rPr>
              <a:t>Orthopedic Impairment</a:t>
            </a:r>
          </a:p>
          <a:p>
            <a:pPr>
              <a:buNone/>
            </a:pPr>
            <a:r>
              <a:rPr lang="en-US" sz="1400" b="1" dirty="0">
                <a:cs typeface="Calibri"/>
              </a:rPr>
              <a:t>Other Health Impairment</a:t>
            </a:r>
          </a:p>
          <a:p>
            <a:pPr>
              <a:buNone/>
            </a:pPr>
            <a:r>
              <a:rPr lang="en-US" sz="1400" b="1" dirty="0">
                <a:cs typeface="Calibri"/>
              </a:rPr>
              <a:t>Learning Disability</a:t>
            </a:r>
          </a:p>
          <a:p>
            <a:pPr>
              <a:buNone/>
            </a:pPr>
            <a:r>
              <a:rPr lang="en-US" sz="1400" b="1" dirty="0">
                <a:cs typeface="Calibri"/>
              </a:rPr>
              <a:t>Multiple Disabilities</a:t>
            </a:r>
          </a:p>
          <a:p>
            <a:pPr>
              <a:buNone/>
            </a:pPr>
            <a:r>
              <a:rPr lang="en-US" sz="1400" b="1" dirty="0">
                <a:cs typeface="Calibri"/>
              </a:rPr>
              <a:t>Speech-Language Impairment</a:t>
            </a:r>
          </a:p>
          <a:p>
            <a:pPr>
              <a:buNone/>
            </a:pPr>
            <a:r>
              <a:rPr lang="en-US" sz="1400" b="1" dirty="0">
                <a:cs typeface="Calibri"/>
              </a:rPr>
              <a:t>Traumatic Brain Injury</a:t>
            </a:r>
          </a:p>
          <a:p>
            <a:pPr>
              <a:buNone/>
            </a:pPr>
            <a:r>
              <a:rPr lang="en-US" sz="1400" b="1" dirty="0">
                <a:cs typeface="Calibri"/>
              </a:rPr>
              <a:t>Vision Impairment</a:t>
            </a:r>
          </a:p>
          <a:p>
            <a:pPr>
              <a:buNone/>
            </a:pPr>
            <a:endParaRPr lang="en-US" sz="1400">
              <a:cs typeface="Calibri"/>
            </a:endParaRPr>
          </a:p>
          <a:p>
            <a:pPr>
              <a:buNone/>
            </a:pPr>
            <a:endParaRPr lang="en-US" sz="1400">
              <a:cs typeface="Calibri"/>
            </a:endParaRPr>
          </a:p>
        </p:txBody>
      </p:sp>
    </p:spTree>
    <p:extLst>
      <p:ext uri="{BB962C8B-B14F-4D97-AF65-F5344CB8AC3E}">
        <p14:creationId xmlns:p14="http://schemas.microsoft.com/office/powerpoint/2010/main" val="292437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E5AE-D6E8-41E6-9344-431DE61EF3D2}"/>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ctr"/>
            <a:r>
              <a:rPr lang="en-US" sz="4100" b="1">
                <a:solidFill>
                  <a:srgbClr val="FFC000"/>
                </a:solidFill>
                <a:latin typeface="Abadi" panose="020B0604020104020204" pitchFamily="34" charset="0"/>
              </a:rPr>
              <a:t>Why A Classification?</a:t>
            </a:r>
            <a:br>
              <a:rPr lang="en-US" sz="4100" b="1">
                <a:solidFill>
                  <a:srgbClr val="FFC000"/>
                </a:solidFill>
                <a:latin typeface="Abadi" panose="020B0604020104020204" pitchFamily="34" charset="0"/>
              </a:rPr>
            </a:br>
            <a:endParaRPr lang="en-US" sz="4100" b="1">
              <a:solidFill>
                <a:srgbClr val="FFC000"/>
              </a:solidFill>
              <a:latin typeface="Abadi" panose="020B0604020104020204" pitchFamily="34" charset="0"/>
            </a:endParaRPr>
          </a:p>
        </p:txBody>
      </p:sp>
      <p:pic>
        <p:nvPicPr>
          <p:cNvPr id="6" name="Content Placeholder 5" descr="A close up of a sign&#10;&#10;Description automatically generated">
            <a:extLst>
              <a:ext uri="{FF2B5EF4-FFF2-40B4-BE49-F238E27FC236}">
                <a16:creationId xmlns:a16="http://schemas.microsoft.com/office/drawing/2014/main" id="{B88E0454-4762-4EF6-85C4-C9DC075C9835}"/>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391" r="6116" b="-1"/>
          <a:stretch/>
        </p:blipFill>
        <p:spPr>
          <a:xfrm>
            <a:off x="20" y="10"/>
            <a:ext cx="4635571" cy="6857990"/>
          </a:xfrm>
          <a:prstGeom prst="rect">
            <a:avLst/>
          </a:prstGeom>
          <a:effectLst/>
        </p:spPr>
      </p:pic>
      <p:sp>
        <p:nvSpPr>
          <p:cNvPr id="4" name="Text Placeholder 3">
            <a:extLst>
              <a:ext uri="{FF2B5EF4-FFF2-40B4-BE49-F238E27FC236}">
                <a16:creationId xmlns:a16="http://schemas.microsoft.com/office/drawing/2014/main" id="{45C201F9-143B-4E43-9717-4C7F8BF96570}"/>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000"/>
              <a:t>Regulations require a specific disability classification for children ages 5-21 who receive special education services</a:t>
            </a:r>
          </a:p>
          <a:p>
            <a:pPr indent="-228600">
              <a:buFont typeface="Arial" panose="020B0604020202020204" pitchFamily="34" charset="0"/>
              <a:buChar char="•"/>
            </a:pPr>
            <a:endParaRPr lang="en-US" sz="2000"/>
          </a:p>
          <a:p>
            <a:pPr indent="-228600">
              <a:buFont typeface="Arial" panose="020B0604020202020204" pitchFamily="34" charset="0"/>
              <a:buChar char="•"/>
            </a:pPr>
            <a:r>
              <a:rPr lang="en-US" sz="2000"/>
              <a:t>Classifications are descriptors of a child’s area of need; not a description of who a child is</a:t>
            </a:r>
          </a:p>
          <a:p>
            <a:pPr indent="-228600">
              <a:buFont typeface="Arial" panose="020B0604020202020204" pitchFamily="34" charset="0"/>
              <a:buChar char="•"/>
            </a:pPr>
            <a:endParaRPr lang="en-US" sz="2000"/>
          </a:p>
          <a:p>
            <a:pPr indent="-228600">
              <a:buFont typeface="Arial" panose="020B0604020202020204" pitchFamily="34" charset="0"/>
              <a:buChar char="•"/>
            </a:pPr>
            <a:r>
              <a:rPr lang="en-US" sz="2000"/>
              <a:t>Classifications do not determine what services are delivered; the team developing the IEP (Individualized Education Program) determines services</a:t>
            </a:r>
          </a:p>
        </p:txBody>
      </p:sp>
    </p:spTree>
    <p:extLst>
      <p:ext uri="{BB962C8B-B14F-4D97-AF65-F5344CB8AC3E}">
        <p14:creationId xmlns:p14="http://schemas.microsoft.com/office/powerpoint/2010/main" val="363635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A2E1-E06E-462E-8CEA-8C52148797D2}"/>
              </a:ext>
            </a:extLst>
          </p:cNvPr>
          <p:cNvSpPr>
            <a:spLocks noGrp="1"/>
          </p:cNvSpPr>
          <p:nvPr>
            <p:ph type="title"/>
          </p:nvPr>
        </p:nvSpPr>
        <p:spPr>
          <a:xfrm>
            <a:off x="1094094" y="481590"/>
            <a:ext cx="7881094" cy="2159853"/>
          </a:xfrm>
        </p:spPr>
        <p:txBody>
          <a:bodyPr vert="horz" lIns="91440" tIns="45720" rIns="91440" bIns="45720" rtlCol="0" anchor="b">
            <a:normAutofit fontScale="90000"/>
          </a:bodyPr>
          <a:lstStyle/>
          <a:p>
            <a:r>
              <a:rPr lang="en-US" sz="5100" kern="1200">
                <a:solidFill>
                  <a:schemeClr val="accent1">
                    <a:lumMod val="75000"/>
                  </a:schemeClr>
                </a:solidFill>
                <a:latin typeface="Times New Roman" panose="02020603050405020304" pitchFamily="18" charset="0"/>
                <a:cs typeface="Times New Roman" panose="02020603050405020304" pitchFamily="18" charset="0"/>
              </a:rPr>
              <a:t>Committee on Special Education (CSE) Members</a:t>
            </a:r>
            <a:br>
              <a:rPr lang="en-US" sz="5100" kern="1200">
                <a:solidFill>
                  <a:schemeClr val="tx1"/>
                </a:solidFill>
                <a:latin typeface="+mj-lt"/>
                <a:ea typeface="+mj-ea"/>
                <a:cs typeface="+mj-cs"/>
              </a:rPr>
            </a:br>
            <a:endParaRPr lang="en-US" sz="51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74829926-0734-4534-920A-2C47ACE233EE}"/>
              </a:ext>
            </a:extLst>
          </p:cNvPr>
          <p:cNvSpPr>
            <a:spLocks noGrp="1"/>
          </p:cNvSpPr>
          <p:nvPr>
            <p:ph type="body" idx="1"/>
          </p:nvPr>
        </p:nvSpPr>
        <p:spPr>
          <a:xfrm>
            <a:off x="1094096" y="2377440"/>
            <a:ext cx="5306704" cy="4110630"/>
          </a:xfrm>
        </p:spPr>
        <p:txBody>
          <a:bodyPr vert="horz" lIns="91440" tIns="45720" rIns="91440" bIns="45720" rtlCol="0" anchor="t">
            <a:normAutofit fontScale="62500" lnSpcReduction="20000"/>
          </a:bodyPr>
          <a:lstStyle/>
          <a:p>
            <a:r>
              <a:rPr lang="en-US" sz="2900" kern="1200">
                <a:solidFill>
                  <a:schemeClr val="tx1"/>
                </a:solidFill>
                <a:latin typeface="Times New Roman" panose="02020603050405020304" pitchFamily="18" charset="0"/>
                <a:cs typeface="Times New Roman" panose="02020603050405020304" pitchFamily="18" charset="0"/>
              </a:rPr>
              <a:t>-Parent(s)/Guardian(s) of the student		</a:t>
            </a:r>
          </a:p>
          <a:p>
            <a:r>
              <a:rPr lang="en-US" sz="2900" kern="1200">
                <a:solidFill>
                  <a:schemeClr val="tx1"/>
                </a:solidFill>
                <a:latin typeface="Times New Roman" panose="02020603050405020304" pitchFamily="18" charset="0"/>
                <a:cs typeface="Times New Roman" panose="02020603050405020304" pitchFamily="18" charset="0"/>
              </a:rPr>
              <a:t>-Chairperson/District Representative</a:t>
            </a:r>
          </a:p>
          <a:p>
            <a:r>
              <a:rPr lang="en-US" sz="2900" kern="1200">
                <a:solidFill>
                  <a:schemeClr val="tx1"/>
                </a:solidFill>
                <a:latin typeface="Times New Roman" panose="02020603050405020304" pitchFamily="18" charset="0"/>
                <a:cs typeface="Times New Roman" panose="02020603050405020304" pitchFamily="18" charset="0"/>
              </a:rPr>
              <a:t>-General Education Teacher</a:t>
            </a:r>
          </a:p>
          <a:p>
            <a:r>
              <a:rPr lang="en-US" sz="2900" kern="1200">
                <a:solidFill>
                  <a:schemeClr val="tx1"/>
                </a:solidFill>
                <a:latin typeface="Times New Roman" panose="02020603050405020304" pitchFamily="18" charset="0"/>
                <a:cs typeface="Times New Roman" panose="02020603050405020304" pitchFamily="18" charset="0"/>
              </a:rPr>
              <a:t>-Special Education Teacher</a:t>
            </a:r>
          </a:p>
          <a:p>
            <a:r>
              <a:rPr lang="en-US" sz="2900" kern="1200">
                <a:solidFill>
                  <a:schemeClr val="tx1"/>
                </a:solidFill>
                <a:latin typeface="Times New Roman" panose="02020603050405020304" pitchFamily="18" charset="0"/>
                <a:cs typeface="Times New Roman" panose="02020603050405020304" pitchFamily="18" charset="0"/>
              </a:rPr>
              <a:t>-School Psychologist</a:t>
            </a:r>
          </a:p>
          <a:p>
            <a:r>
              <a:rPr lang="en-US" sz="2900" kern="1200">
                <a:solidFill>
                  <a:schemeClr val="tx1"/>
                </a:solidFill>
                <a:latin typeface="Times New Roman" panose="02020603050405020304" pitchFamily="18" charset="0"/>
                <a:cs typeface="Times New Roman" panose="02020603050405020304" pitchFamily="18" charset="0"/>
              </a:rPr>
              <a:t>-Related Service Provider(s)</a:t>
            </a:r>
          </a:p>
          <a:p>
            <a:r>
              <a:rPr lang="en-US" sz="2900" kern="1200">
                <a:solidFill>
                  <a:schemeClr val="tx1"/>
                </a:solidFill>
                <a:latin typeface="Times New Roman" panose="02020603050405020304" pitchFamily="18" charset="0"/>
                <a:cs typeface="Times New Roman" panose="02020603050405020304" pitchFamily="18" charset="0"/>
              </a:rPr>
              <a:t>-Individual to interpret evaluations (may be one of the other committee members)</a:t>
            </a:r>
          </a:p>
          <a:p>
            <a:r>
              <a:rPr lang="en-US" sz="2900" kern="1200">
                <a:solidFill>
                  <a:schemeClr val="tx1"/>
                </a:solidFill>
                <a:latin typeface="Times New Roman" panose="02020603050405020304" pitchFamily="18" charset="0"/>
                <a:cs typeface="Times New Roman" panose="02020603050405020304" pitchFamily="18" charset="0"/>
              </a:rPr>
              <a:t>-Parent Member (if requested)</a:t>
            </a:r>
          </a:p>
          <a:p>
            <a:r>
              <a:rPr lang="en-US" sz="2900" kern="1200">
                <a:solidFill>
                  <a:schemeClr val="tx1"/>
                </a:solidFill>
                <a:latin typeface="Times New Roman" panose="02020603050405020304" pitchFamily="18" charset="0"/>
                <a:cs typeface="Times New Roman" panose="02020603050405020304" pitchFamily="18" charset="0"/>
              </a:rPr>
              <a:t>-School district’s physician (if requested)</a:t>
            </a:r>
          </a:p>
          <a:p>
            <a:r>
              <a:rPr lang="en-US" sz="2900" kern="1200">
                <a:solidFill>
                  <a:schemeClr val="tx1"/>
                </a:solidFill>
                <a:latin typeface="Times New Roman" panose="02020603050405020304" pitchFamily="18" charset="0"/>
                <a:cs typeface="Times New Roman" panose="02020603050405020304" pitchFamily="18" charset="0"/>
              </a:rPr>
              <a:t>-Others who have knowledge regarding the student (parent or district invite)</a:t>
            </a:r>
          </a:p>
          <a:p>
            <a:r>
              <a:rPr lang="en-US" sz="2900" kern="1200">
                <a:solidFill>
                  <a:schemeClr val="tx1"/>
                </a:solidFill>
                <a:latin typeface="Times New Roman" panose="02020603050405020304" pitchFamily="18" charset="0"/>
                <a:cs typeface="Times New Roman" panose="02020603050405020304" pitchFamily="18" charset="0"/>
              </a:rPr>
              <a:t>-Student (if appropriate)</a:t>
            </a:r>
          </a:p>
          <a:p>
            <a:endParaRPr lang="en-US" sz="600" kern="1200">
              <a:solidFill>
                <a:schemeClr val="tx1"/>
              </a:solidFill>
              <a:latin typeface="+mn-lt"/>
              <a:ea typeface="+mn-ea"/>
              <a:cs typeface="+mn-cs"/>
            </a:endParaRPr>
          </a:p>
          <a:p>
            <a:endParaRPr lang="en-US" sz="600" kern="1200">
              <a:solidFill>
                <a:schemeClr val="tx1"/>
              </a:solidFill>
              <a:latin typeface="+mn-lt"/>
              <a:ea typeface="+mn-ea"/>
              <a:cs typeface="+mn-cs"/>
            </a:endParaRPr>
          </a:p>
          <a:p>
            <a:endParaRPr lang="en-US" sz="600" kern="1200">
              <a:solidFill>
                <a:schemeClr val="tx1"/>
              </a:solidFill>
              <a:latin typeface="+mn-lt"/>
              <a:ea typeface="+mn-ea"/>
              <a:cs typeface="+mn-cs"/>
            </a:endParaRPr>
          </a:p>
        </p:txBody>
      </p:sp>
      <p:pic>
        <p:nvPicPr>
          <p:cNvPr id="14" name="Graphic 13" descr="Books">
            <a:extLst>
              <a:ext uri="{FF2B5EF4-FFF2-40B4-BE49-F238E27FC236}">
                <a16:creationId xmlns:a16="http://schemas.microsoft.com/office/drawing/2014/main" id="{3864187A-8EDF-43F9-BEE7-B6731E4930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599" y="2129307"/>
            <a:ext cx="2968284" cy="3217333"/>
          </a:xfrm>
          <a:prstGeom prst="rect">
            <a:avLst/>
          </a:prstGeom>
        </p:spPr>
      </p:pic>
    </p:spTree>
    <p:extLst>
      <p:ext uri="{BB962C8B-B14F-4D97-AF65-F5344CB8AC3E}">
        <p14:creationId xmlns:p14="http://schemas.microsoft.com/office/powerpoint/2010/main" val="294646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91BF-E9CA-442E-891C-1523577BED4D}"/>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3600"/>
              <a:t>Eligibility for CSE</a:t>
            </a:r>
          </a:p>
        </p:txBody>
      </p:sp>
      <p:sp>
        <p:nvSpPr>
          <p:cNvPr id="3" name="Content Placeholder 2">
            <a:extLst>
              <a:ext uri="{FF2B5EF4-FFF2-40B4-BE49-F238E27FC236}">
                <a16:creationId xmlns:a16="http://schemas.microsoft.com/office/drawing/2014/main" id="{4FD0A5B4-979B-4C21-8DD3-AC7F15057D56}"/>
              </a:ext>
            </a:extLst>
          </p:cNvPr>
          <p:cNvSpPr>
            <a:spLocks noGrp="1"/>
          </p:cNvSpPr>
          <p:nvPr>
            <p:ph sz="half" idx="1"/>
          </p:nvPr>
        </p:nvSpPr>
        <p:spPr>
          <a:xfrm>
            <a:off x="648931" y="2438401"/>
            <a:ext cx="3667036" cy="3779520"/>
          </a:xfrm>
        </p:spPr>
        <p:txBody>
          <a:bodyPr vert="horz" lIns="91440" tIns="45720" rIns="91440" bIns="45720" rtlCol="0" anchor="t">
            <a:normAutofit/>
          </a:bodyPr>
          <a:lstStyle/>
          <a:p>
            <a:r>
              <a:rPr lang="en-US" sz="1700" dirty="0"/>
              <a:t>Determined by a multidisciplinary team</a:t>
            </a:r>
          </a:p>
          <a:p>
            <a:r>
              <a:rPr lang="en-US" sz="1700" dirty="0"/>
              <a:t>Dependent on multiple sources of information including interview, observation, evaluations, screenings</a:t>
            </a:r>
            <a:endParaRPr lang="en-US" sz="1700" dirty="0">
              <a:cs typeface="Calibri"/>
            </a:endParaRPr>
          </a:p>
          <a:p>
            <a:r>
              <a:rPr lang="en-US" sz="1700" dirty="0"/>
              <a:t>Evaluations do not always need to be completed for children who are moving from CPSE to CSE as a review of current information is appropriate</a:t>
            </a:r>
            <a:endParaRPr lang="en-US" sz="1700" dirty="0">
              <a:cs typeface="Calibri"/>
            </a:endParaRPr>
          </a:p>
          <a:p>
            <a:endParaRPr lang="en-US" sz="1700" dirty="0"/>
          </a:p>
          <a:p>
            <a:pPr marL="0"/>
            <a:endParaRPr lang="en-US" sz="1700" dirty="0"/>
          </a:p>
        </p:txBody>
      </p:sp>
      <p:sp>
        <p:nvSpPr>
          <p:cNvPr id="10" name="Rectangle 12">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animal, drawing&#10;&#10;Description automatically generated">
            <a:extLst>
              <a:ext uri="{FF2B5EF4-FFF2-40B4-BE49-F238E27FC236}">
                <a16:creationId xmlns:a16="http://schemas.microsoft.com/office/drawing/2014/main" id="{3E98F88E-9FC8-4E6F-BC3E-536D1870404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82" r="2" b="2"/>
          <a:stretch/>
        </p:blipFill>
        <p:spPr>
          <a:xfrm>
            <a:off x="5276088" y="625705"/>
            <a:ext cx="6276250" cy="6109800"/>
          </a:xfrm>
          <a:prstGeom prst="rect">
            <a:avLst/>
          </a:prstGeom>
          <a:effectLst/>
        </p:spPr>
      </p:pic>
    </p:spTree>
    <p:extLst>
      <p:ext uri="{BB962C8B-B14F-4D97-AF65-F5344CB8AC3E}">
        <p14:creationId xmlns:p14="http://schemas.microsoft.com/office/powerpoint/2010/main" val="32645994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a:extLst>
              <a:ext uri="{FF2B5EF4-FFF2-40B4-BE49-F238E27FC236}">
                <a16:creationId xmlns:a16="http://schemas.microsoft.com/office/drawing/2014/main" id="{30B3166E-AEB3-4EED-9249-1346E2F80399}"/>
              </a:ext>
            </a:extLst>
          </p:cNvPr>
          <p:cNvSpPr>
            <a:spLocks noGrp="1"/>
          </p:cNvSpPr>
          <p:nvPr>
            <p:ph type="title"/>
          </p:nvPr>
        </p:nvSpPr>
        <p:spPr>
          <a:xfrm>
            <a:off x="962563" y="501649"/>
            <a:ext cx="10266875" cy="954625"/>
          </a:xfrm>
        </p:spPr>
        <p:txBody>
          <a:bodyPr>
            <a:normAutofit/>
          </a:bodyPr>
          <a:lstStyle/>
          <a:p>
            <a:pPr algn="ctr"/>
            <a:r>
              <a:rPr lang="en-US">
                <a:solidFill>
                  <a:srgbClr val="FFFFFF"/>
                </a:solidFill>
              </a:rPr>
              <a:t>Continuum of Services for Special Education</a:t>
            </a:r>
            <a:endParaRPr lang="en-US">
              <a:solidFill>
                <a:srgbClr val="FFFFFF"/>
              </a:solidFill>
              <a:cs typeface="Calibri Light"/>
            </a:endParaRPr>
          </a:p>
        </p:txBody>
      </p:sp>
      <p:sp>
        <p:nvSpPr>
          <p:cNvPr id="3" name="Content Placeholder 2">
            <a:extLst>
              <a:ext uri="{FF2B5EF4-FFF2-40B4-BE49-F238E27FC236}">
                <a16:creationId xmlns:a16="http://schemas.microsoft.com/office/drawing/2014/main" id="{0A6B82E2-CC9D-4E71-A3B8-F7B1A0204003}"/>
              </a:ext>
            </a:extLst>
          </p:cNvPr>
          <p:cNvSpPr>
            <a:spLocks noGrp="1"/>
          </p:cNvSpPr>
          <p:nvPr>
            <p:ph idx="1"/>
          </p:nvPr>
        </p:nvSpPr>
        <p:spPr>
          <a:xfrm>
            <a:off x="1295400" y="1579983"/>
            <a:ext cx="9601200" cy="2315743"/>
          </a:xfrm>
        </p:spPr>
        <p:txBody>
          <a:bodyPr vert="horz" lIns="91440" tIns="45720" rIns="91440" bIns="45720" rtlCol="0" anchor="t">
            <a:noAutofit/>
          </a:bodyPr>
          <a:lstStyle/>
          <a:p>
            <a:r>
              <a:rPr lang="en-US" sz="1800">
                <a:solidFill>
                  <a:srgbClr val="FFFFFF"/>
                </a:solidFill>
              </a:rPr>
              <a:t>Related Services Only (e.g., Speech/Language Therapy)</a:t>
            </a:r>
            <a:endParaRPr lang="en-US" sz="1800">
              <a:solidFill>
                <a:srgbClr val="FFFFFF"/>
              </a:solidFill>
              <a:cs typeface="Calibri"/>
            </a:endParaRPr>
          </a:p>
          <a:p>
            <a:r>
              <a:rPr lang="en-US" sz="1800">
                <a:solidFill>
                  <a:srgbClr val="FFFFFF"/>
                </a:solidFill>
              </a:rPr>
              <a:t>Consultant Teacher Services</a:t>
            </a:r>
            <a:endParaRPr lang="en-US" sz="1800">
              <a:solidFill>
                <a:srgbClr val="FFFFFF"/>
              </a:solidFill>
              <a:cs typeface="Calibri"/>
            </a:endParaRPr>
          </a:p>
          <a:p>
            <a:r>
              <a:rPr lang="en-US" sz="1800">
                <a:solidFill>
                  <a:srgbClr val="FFFFFF"/>
                </a:solidFill>
              </a:rPr>
              <a:t>Resource Room</a:t>
            </a:r>
            <a:endParaRPr lang="en-US" sz="1800">
              <a:solidFill>
                <a:srgbClr val="FFFFFF"/>
              </a:solidFill>
              <a:cs typeface="Calibri"/>
            </a:endParaRPr>
          </a:p>
          <a:p>
            <a:r>
              <a:rPr lang="en-US" sz="1800">
                <a:solidFill>
                  <a:srgbClr val="FFFFFF"/>
                </a:solidFill>
              </a:rPr>
              <a:t>Integrated Co-Teaching (ICT)</a:t>
            </a:r>
            <a:endParaRPr lang="en-US" sz="1800">
              <a:solidFill>
                <a:srgbClr val="FFFFFF"/>
              </a:solidFill>
              <a:cs typeface="Calibri"/>
            </a:endParaRPr>
          </a:p>
          <a:p>
            <a:r>
              <a:rPr lang="en-US" sz="1800">
                <a:solidFill>
                  <a:srgbClr val="FFFFFF"/>
                </a:solidFill>
              </a:rPr>
              <a:t>Special Class</a:t>
            </a:r>
            <a:endParaRPr lang="en-US" sz="1800">
              <a:solidFill>
                <a:srgbClr val="FFFFFF"/>
              </a:solidFill>
              <a:cs typeface="Calibri"/>
            </a:endParaRPr>
          </a:p>
          <a:p>
            <a:r>
              <a:rPr lang="en-US" sz="1800">
                <a:solidFill>
                  <a:srgbClr val="FFFFFF"/>
                </a:solidFill>
              </a:rPr>
              <a:t>Other placements outside of the district</a:t>
            </a:r>
            <a:endParaRPr lang="en-US" sz="1800">
              <a:solidFill>
                <a:srgbClr val="FFFFFF"/>
              </a:solidFill>
              <a:cs typeface="Calibri"/>
            </a:endParaRPr>
          </a:p>
        </p:txBody>
      </p:sp>
      <p:pic>
        <p:nvPicPr>
          <p:cNvPr id="7" name="Graphic 6" descr="Classroom">
            <a:extLst>
              <a:ext uri="{FF2B5EF4-FFF2-40B4-BE49-F238E27FC236}">
                <a16:creationId xmlns:a16="http://schemas.microsoft.com/office/drawing/2014/main" id="{0FAFDA11-6F78-477C-BA1A-464AA791B5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5191" y="4744465"/>
            <a:ext cx="1301620" cy="1301620"/>
          </a:xfrm>
          <a:prstGeom prst="rect">
            <a:avLst/>
          </a:prstGeom>
        </p:spPr>
      </p:pic>
    </p:spTree>
    <p:extLst>
      <p:ext uri="{BB962C8B-B14F-4D97-AF65-F5344CB8AC3E}">
        <p14:creationId xmlns:p14="http://schemas.microsoft.com/office/powerpoint/2010/main" val="26217948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EFF4-0923-4F22-AC79-D71CA31024C8}"/>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b="1"/>
              <a:t>As a parent, you can expect:</a:t>
            </a:r>
          </a:p>
        </p:txBody>
      </p:sp>
      <p:sp>
        <p:nvSpPr>
          <p:cNvPr id="3" name="Content Placeholder 2">
            <a:extLst>
              <a:ext uri="{FF2B5EF4-FFF2-40B4-BE49-F238E27FC236}">
                <a16:creationId xmlns:a16="http://schemas.microsoft.com/office/drawing/2014/main" id="{8C8AE762-CEFD-436B-89A1-7482BFF78BF1}"/>
              </a:ext>
            </a:extLst>
          </p:cNvPr>
          <p:cNvSpPr>
            <a:spLocks noGrp="1"/>
          </p:cNvSpPr>
          <p:nvPr>
            <p:ph sz="half" idx="1"/>
          </p:nvPr>
        </p:nvSpPr>
        <p:spPr>
          <a:xfrm>
            <a:off x="4223982" y="3752850"/>
            <a:ext cx="7485413" cy="2901168"/>
          </a:xfrm>
        </p:spPr>
        <p:txBody>
          <a:bodyPr vert="horz" lIns="91440" tIns="45720" rIns="91440" bIns="45720" rtlCol="0" anchor="ctr">
            <a:normAutofit/>
          </a:bodyPr>
          <a:lstStyle/>
          <a:p>
            <a:r>
              <a:rPr lang="en-US" sz="1800"/>
              <a:t>To be fully informed</a:t>
            </a:r>
          </a:p>
          <a:p>
            <a:r>
              <a:rPr lang="en-US" sz="1800"/>
              <a:t>To be notified about meetings at least 5 days in advance</a:t>
            </a:r>
          </a:p>
          <a:p>
            <a:r>
              <a:rPr lang="en-US" sz="1800"/>
              <a:t>To participate in decision making</a:t>
            </a:r>
          </a:p>
          <a:p>
            <a:r>
              <a:rPr lang="en-US" sz="1800"/>
              <a:t>To have all information explained</a:t>
            </a:r>
          </a:p>
          <a:p>
            <a:r>
              <a:rPr lang="en-US" sz="1800"/>
              <a:t>To have confidentiality maintained</a:t>
            </a:r>
          </a:p>
          <a:p>
            <a:pPr marL="0" indent="0">
              <a:buNone/>
            </a:pPr>
            <a:endParaRPr lang="en-US" sz="1800"/>
          </a:p>
        </p:txBody>
      </p:sp>
      <p:pic>
        <p:nvPicPr>
          <p:cNvPr id="6" name="Content Placeholder 5" descr="A drawing of a cartoon character&#10;&#10;Description automatically generated">
            <a:extLst>
              <a:ext uri="{FF2B5EF4-FFF2-40B4-BE49-F238E27FC236}">
                <a16:creationId xmlns:a16="http://schemas.microsoft.com/office/drawing/2014/main" id="{BADFA949-C7FA-479C-A46C-A6CDD7FAAE7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625" b="2957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796103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CA9BD2E19B814F81AFB765B622F282" ma:contentTypeVersion="13" ma:contentTypeDescription="Create a new document." ma:contentTypeScope="" ma:versionID="20458a7c06add7e0d067524f59d48e6a">
  <xsd:schema xmlns:xsd="http://www.w3.org/2001/XMLSchema" xmlns:xs="http://www.w3.org/2001/XMLSchema" xmlns:p="http://schemas.microsoft.com/office/2006/metadata/properties" xmlns:ns3="cb5d81e6-e741-4eb6-ad17-21aada12f607" xmlns:ns4="a7da586e-9d29-4b21-8a22-0bdaddd6e34c" targetNamespace="http://schemas.microsoft.com/office/2006/metadata/properties" ma:root="true" ma:fieldsID="e55e172b5f1f1529184890fcb3e33ee1" ns3:_="" ns4:_="">
    <xsd:import namespace="cb5d81e6-e741-4eb6-ad17-21aada12f607"/>
    <xsd:import namespace="a7da586e-9d29-4b21-8a22-0bdaddd6e34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d81e6-e741-4eb6-ad17-21aada12f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da586e-9d29-4b21-8a22-0bdaddd6e3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CA7363-D260-42E7-9EE6-C30AC288991C}">
  <ds:schemaRefs>
    <ds:schemaRef ds:uri="http://schemas.microsoft.com/sharepoint/v3/contenttype/forms"/>
  </ds:schemaRefs>
</ds:datastoreItem>
</file>

<file path=customXml/itemProps2.xml><?xml version="1.0" encoding="utf-8"?>
<ds:datastoreItem xmlns:ds="http://schemas.openxmlformats.org/officeDocument/2006/customXml" ds:itemID="{2CC3826C-ADFD-4D2F-B278-EF1746B56BCE}">
  <ds:schemaRefs>
    <ds:schemaRef ds:uri="cb5d81e6-e741-4eb6-ad17-21aada12f607"/>
    <ds:schemaRef ds:uri="http://schemas.openxmlformats.org/package/2006/metadata/core-properties"/>
    <ds:schemaRef ds:uri="http://schemas.microsoft.com/office/infopath/2007/PartnerControls"/>
    <ds:schemaRef ds:uri="http://purl.org/dc/terms/"/>
    <ds:schemaRef ds:uri="a7da586e-9d29-4b21-8a22-0bdaddd6e34c"/>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E2E77AA-2EC1-4F1A-9463-5BAC8FF3CA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d81e6-e741-4eb6-ad17-21aada12f607"/>
    <ds:schemaRef ds:uri="a7da586e-9d29-4b21-8a22-0bdaddd6e3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2112</Words>
  <Application>Microsoft Office PowerPoint</Application>
  <PresentationFormat>Widescreen</PresentationFormat>
  <Paragraphs>168</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Abadi</vt:lpstr>
      <vt:lpstr>Algerian</vt:lpstr>
      <vt:lpstr>Arial</vt:lpstr>
      <vt:lpstr>Arial Black</vt:lpstr>
      <vt:lpstr>Baskerville Old Face</vt:lpstr>
      <vt:lpstr>Berlin Sans FB</vt:lpstr>
      <vt:lpstr>Book Antiqua</vt:lpstr>
      <vt:lpstr>Calibri</vt:lpstr>
      <vt:lpstr>Calibri Light</vt:lpstr>
      <vt:lpstr>Cooper Black</vt:lpstr>
      <vt:lpstr>Times New Roman</vt:lpstr>
      <vt:lpstr>Office Theme</vt:lpstr>
      <vt:lpstr> </vt:lpstr>
      <vt:lpstr>LAST CPSE MEETING</vt:lpstr>
      <vt:lpstr>What Does Declassification/Ineligibility Mean?</vt:lpstr>
      <vt:lpstr>Student Moving to CSE </vt:lpstr>
      <vt:lpstr>Why A Classification? </vt:lpstr>
      <vt:lpstr>Committee on Special Education (CSE) Members </vt:lpstr>
      <vt:lpstr>Eligibility for CSE</vt:lpstr>
      <vt:lpstr>Continuum of Services for Special Education</vt:lpstr>
      <vt:lpstr>As a parent, you can expect:</vt:lpstr>
      <vt:lpstr>What happens if my child is declassified or ineligible for CSE and begins to struggle in school?</vt:lpstr>
      <vt:lpstr>District Supports </vt:lpstr>
      <vt:lpstr>Speech &amp; Language Services </vt:lpstr>
      <vt:lpstr>PowerPoint Presentation</vt:lpstr>
      <vt:lpstr>PowerPoint Presentation</vt:lpstr>
      <vt:lpstr>Occupational Therapy (OT)</vt:lpstr>
      <vt:lpstr>OT</vt:lpstr>
      <vt:lpstr>School based Physical Therapy </vt:lpstr>
      <vt:lpstr>PowerPoint Presentation</vt:lpstr>
      <vt:lpstr>PowerPoint Presentation</vt:lpstr>
      <vt:lpstr>PowerPoint Presentation</vt:lpstr>
      <vt:lpstr>COUNSELING </vt:lpstr>
      <vt:lpstr>Additional Supports</vt:lpstr>
      <vt:lpstr>Section 504 Plans</vt:lpstr>
      <vt:lpstr>Section 504 Plans Continued</vt:lpstr>
      <vt:lpstr>Tips for Parents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Krebs, Danielle</dc:creator>
  <cp:lastModifiedBy>Parete, Nicole</cp:lastModifiedBy>
  <cp:revision>159</cp:revision>
  <dcterms:created xsi:type="dcterms:W3CDTF">2020-04-15T16:14:59Z</dcterms:created>
  <dcterms:modified xsi:type="dcterms:W3CDTF">2022-04-06T19:05:31Z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0x01010098CA9BD2E19B814F81AFB765B622F282</vt:lpwstr>
  </property>
</Properties>
</file>